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bre Franklin Bold" charset="1" panose="00000800000000000000"/>
      <p:regular r:id="rId10"/>
    </p:embeddedFont>
    <p:embeddedFont>
      <p:font typeface="Libre Franklin Bold Bold" charset="1" panose="00000900000000000000"/>
      <p:regular r:id="rId11"/>
    </p:embeddedFont>
    <p:embeddedFont>
      <p:font typeface="Libre Franklin Bold Italics" charset="1" panose="00000800000000000000"/>
      <p:regular r:id="rId12"/>
    </p:embeddedFont>
    <p:embeddedFont>
      <p:font typeface="Libre Franklin Bold Bold Italics" charset="1" panose="00000900000000000000"/>
      <p:regular r:id="rId13"/>
    </p:embeddedFont>
    <p:embeddedFont>
      <p:font typeface="Libre Franklin Light" charset="1" panose="00000400000000000000"/>
      <p:regular r:id="rId14"/>
    </p:embeddedFont>
    <p:embeddedFont>
      <p:font typeface="Libre Franklin Light Bold" charset="1" panose="00000500000000000000"/>
      <p:regular r:id="rId15"/>
    </p:embeddedFont>
    <p:embeddedFont>
      <p:font typeface="Libre Franklin Light Italics" charset="1" panose="00000400000000000000"/>
      <p:regular r:id="rId16"/>
    </p:embeddedFont>
    <p:embeddedFont>
      <p:font typeface="Libre Franklin Light Bold Italic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60" Target="slides/slide43.xml" Type="http://schemas.openxmlformats.org/officeDocument/2006/relationships/slide"/><Relationship Id="rId61" Target="slides/slide44.xml" Type="http://schemas.openxmlformats.org/officeDocument/2006/relationships/slide"/><Relationship Id="rId62" Target="slides/slide45.xml" Type="http://schemas.openxmlformats.org/officeDocument/2006/relationships/slide"/><Relationship Id="rId63" Target="slides/slide46.xml" Type="http://schemas.openxmlformats.org/officeDocument/2006/relationships/slide"/><Relationship Id="rId64" Target="slides/slide47.xml" Type="http://schemas.openxmlformats.org/officeDocument/2006/relationships/slide"/><Relationship Id="rId65" Target="slides/slide4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grpSp>
        <p:nvGrpSpPr>
          <p:cNvPr name="Group 2" id="2"/>
          <p:cNvGrpSpPr/>
          <p:nvPr/>
        </p:nvGrpSpPr>
        <p:grpSpPr>
          <a:xfrm rot="0">
            <a:off x="2136715" y="1861713"/>
            <a:ext cx="13748914" cy="6275564"/>
            <a:chOff x="0" y="0"/>
            <a:chExt cx="18331885" cy="8367418"/>
          </a:xfrm>
        </p:grpSpPr>
        <p:sp>
          <p:nvSpPr>
            <p:cNvPr name="TextBox 3" id="3"/>
            <p:cNvSpPr txBox="true"/>
            <p:nvPr/>
          </p:nvSpPr>
          <p:spPr>
            <a:xfrm rot="0">
              <a:off x="0" y="2581380"/>
              <a:ext cx="18331885" cy="4568825"/>
            </a:xfrm>
            <a:prstGeom prst="rect">
              <a:avLst/>
            </a:prstGeom>
          </p:spPr>
          <p:txBody>
            <a:bodyPr anchor="t" rtlCol="false" tIns="0" lIns="0" bIns="0" rIns="0">
              <a:spAutoFit/>
            </a:bodyPr>
            <a:lstStyle/>
            <a:p>
              <a:pPr algn="ctr">
                <a:lnSpc>
                  <a:spcPts val="13200"/>
                </a:lnSpc>
              </a:pPr>
              <a:r>
                <a:rPr lang="en-US" sz="12000">
                  <a:solidFill>
                    <a:srgbClr val="CB6CE6"/>
                  </a:solidFill>
                  <a:latin typeface="Libre Franklin Bold"/>
                </a:rPr>
                <a:t>Projet : </a:t>
              </a:r>
              <a:r>
                <a:rPr lang="en-US" sz="12000">
                  <a:solidFill>
                    <a:srgbClr val="FFFFFF"/>
                  </a:solidFill>
                  <a:latin typeface="Libre Franklin Bold"/>
                </a:rPr>
                <a:t>Site de vente en ligne </a:t>
              </a:r>
            </a:p>
          </p:txBody>
        </p:sp>
        <p:sp>
          <p:nvSpPr>
            <p:cNvPr name="TextBox 4" id="4"/>
            <p:cNvSpPr txBox="true"/>
            <p:nvPr/>
          </p:nvSpPr>
          <p:spPr>
            <a:xfrm rot="0">
              <a:off x="0" y="7665587"/>
              <a:ext cx="18331885" cy="701832"/>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Libre Franklin Light"/>
                </a:rPr>
                <a:t>v</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59018" y="4395122"/>
            <a:ext cx="9960927" cy="5603021"/>
          </a:xfrm>
          <a:prstGeom prst="rect">
            <a:avLst/>
          </a:prstGeom>
        </p:spPr>
      </p:pic>
      <p:grpSp>
        <p:nvGrpSpPr>
          <p:cNvPr name="Group 3" id="3"/>
          <p:cNvGrpSpPr/>
          <p:nvPr/>
        </p:nvGrpSpPr>
        <p:grpSpPr>
          <a:xfrm rot="0">
            <a:off x="859018" y="1458923"/>
            <a:ext cx="11589747" cy="2575624"/>
            <a:chOff x="0" y="0"/>
            <a:chExt cx="15452996" cy="3434165"/>
          </a:xfrm>
        </p:grpSpPr>
        <p:sp>
          <p:nvSpPr>
            <p:cNvPr name="TextBox 4" id="4"/>
            <p:cNvSpPr txBox="true"/>
            <p:nvPr/>
          </p:nvSpPr>
          <p:spPr>
            <a:xfrm rot="0">
              <a:off x="0" y="0"/>
              <a:ext cx="15452996" cy="1784472"/>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les couleurs :</a:t>
              </a:r>
            </a:p>
          </p:txBody>
        </p:sp>
        <p:sp>
          <p:nvSpPr>
            <p:cNvPr name="TextBox 5" id="5"/>
            <p:cNvSpPr txBox="true"/>
            <p:nvPr/>
          </p:nvSpPr>
          <p:spPr>
            <a:xfrm rot="0">
              <a:off x="0" y="2630136"/>
              <a:ext cx="11360271" cy="804028"/>
            </a:xfrm>
            <a:prstGeom prst="rect">
              <a:avLst/>
            </a:prstGeom>
          </p:spPr>
          <p:txBody>
            <a:bodyPr anchor="t" rtlCol="false" tIns="0" lIns="0" bIns="0" rIns="0">
              <a:spAutoFit/>
            </a:bodyPr>
            <a:lstStyle/>
            <a:p>
              <a:pPr>
                <a:lnSpc>
                  <a:spcPts val="5039"/>
                </a:lnSpc>
                <a:spcBef>
                  <a:spcPct val="0"/>
                </a:spcBef>
              </a:pPr>
            </a:p>
          </p:txBody>
        </p:sp>
      </p:grpSp>
      <p:sp>
        <p:nvSpPr>
          <p:cNvPr name="TextBox 6" id="6"/>
          <p:cNvSpPr txBox="true"/>
          <p:nvPr/>
        </p:nvSpPr>
        <p:spPr>
          <a:xfrm rot="0">
            <a:off x="859018" y="3319249"/>
            <a:ext cx="16263854" cy="71529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le choix des couleurs évidemment ne dois pas etre aléatoir</a:t>
            </a:r>
          </a:p>
        </p:txBody>
      </p:sp>
      <p:grpSp>
        <p:nvGrpSpPr>
          <p:cNvPr name="Group 7" id="7"/>
          <p:cNvGrpSpPr/>
          <p:nvPr/>
        </p:nvGrpSpPr>
        <p:grpSpPr>
          <a:xfrm rot="0">
            <a:off x="11720364" y="1809473"/>
            <a:ext cx="6135771" cy="7839098"/>
            <a:chOff x="0" y="0"/>
            <a:chExt cx="8181028" cy="10452130"/>
          </a:xfrm>
        </p:grpSpPr>
        <p:sp>
          <p:nvSpPr>
            <p:cNvPr name="TextBox 8" id="8"/>
            <p:cNvSpPr txBox="true"/>
            <p:nvPr/>
          </p:nvSpPr>
          <p:spPr>
            <a:xfrm rot="0">
              <a:off x="0" y="-76200"/>
              <a:ext cx="8181028" cy="904661"/>
            </a:xfrm>
            <a:prstGeom prst="rect">
              <a:avLst/>
            </a:prstGeom>
          </p:spPr>
          <p:txBody>
            <a:bodyPr anchor="t" rtlCol="false" tIns="0" lIns="0" bIns="0" rIns="0">
              <a:spAutoFit/>
            </a:bodyPr>
            <a:lstStyle/>
            <a:p>
              <a:pPr>
                <a:lnSpc>
                  <a:spcPts val="5736"/>
                </a:lnSpc>
                <a:spcBef>
                  <a:spcPct val="0"/>
                </a:spcBef>
              </a:pPr>
            </a:p>
          </p:txBody>
        </p:sp>
        <p:sp>
          <p:nvSpPr>
            <p:cNvPr name="TextBox 9" id="9"/>
            <p:cNvSpPr txBox="true"/>
            <p:nvPr/>
          </p:nvSpPr>
          <p:spPr>
            <a:xfrm rot="0">
              <a:off x="0" y="5678517"/>
              <a:ext cx="8181028" cy="4773613"/>
            </a:xfrm>
            <a:prstGeom prst="rect">
              <a:avLst/>
            </a:prstGeom>
          </p:spPr>
          <p:txBody>
            <a:bodyPr anchor="t" rtlCol="false" tIns="0" lIns="0" bIns="0" rIns="0">
              <a:spAutoFit/>
            </a:bodyPr>
            <a:lstStyle/>
            <a:p>
              <a:pPr>
                <a:lnSpc>
                  <a:spcPts val="5736"/>
                </a:lnSpc>
              </a:pPr>
              <a:r>
                <a:rPr lang="en-US" sz="4097">
                  <a:solidFill>
                    <a:srgbClr val="FFFFFF"/>
                  </a:solidFill>
                  <a:latin typeface="Libre Franklin Light"/>
                </a:rPr>
                <a:t>on remarque que </a:t>
              </a:r>
              <a:r>
                <a:rPr lang="en-US" u="sng" sz="4097">
                  <a:solidFill>
                    <a:srgbClr val="FFFFFF"/>
                  </a:solidFill>
                  <a:latin typeface="Libre Franklin Light"/>
                </a:rPr>
                <a:t>l</a:t>
              </a:r>
              <a:r>
                <a:rPr lang="en-US" sz="4097">
                  <a:solidFill>
                    <a:srgbClr val="FFFFFF"/>
                  </a:solidFill>
                  <a:latin typeface="Libre Franklin Light"/>
                </a:rPr>
                <a:t>es couleurs les plus favorisé par les femmes sont : violet, vert , bleu </a:t>
              </a:r>
            </a:p>
            <a:p>
              <a:pPr>
                <a:lnSpc>
                  <a:spcPts val="5736"/>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
        <p:nvSpPr>
          <p:cNvPr name="TextBox 2" id="2"/>
          <p:cNvSpPr txBox="true"/>
          <p:nvPr/>
        </p:nvSpPr>
        <p:spPr>
          <a:xfrm rot="0">
            <a:off x="1240803" y="4056761"/>
            <a:ext cx="16263854" cy="1460969"/>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En tant que couleurs contrastées, le violet et le vert se marient en parfaite harmonie.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
        <p:nvSpPr>
          <p:cNvPr name="TextBox 2" id="2"/>
          <p:cNvSpPr txBox="true"/>
          <p:nvPr/>
        </p:nvSpPr>
        <p:spPr>
          <a:xfrm rot="0">
            <a:off x="995446" y="699849"/>
            <a:ext cx="16263854" cy="4443651"/>
          </a:xfrm>
          <a:prstGeom prst="rect">
            <a:avLst/>
          </a:prstGeom>
        </p:spPr>
        <p:txBody>
          <a:bodyPr anchor="t" rtlCol="false" tIns="0" lIns="0" bIns="0" rIns="0">
            <a:spAutoFit/>
          </a:bodyPr>
          <a:lstStyle/>
          <a:p>
            <a:pPr>
              <a:lnSpc>
                <a:spcPts val="5874"/>
              </a:lnSpc>
            </a:pPr>
          </a:p>
          <a:p>
            <a:pPr>
              <a:lnSpc>
                <a:spcPts val="5874"/>
              </a:lnSpc>
            </a:pPr>
            <a:r>
              <a:rPr lang="en-US" sz="4195">
                <a:solidFill>
                  <a:srgbClr val="FFFFFF"/>
                </a:solidFill>
                <a:latin typeface="Arimo"/>
              </a:rPr>
              <a:t>Selon les psychologues Les couleurs claires indiquent les personnes dont la personnalité a tendance à être plus sensible et calme, tandis que les couleurs sombres indiquent celles qui sont fortes et directes.</a:t>
            </a:r>
          </a:p>
          <a:p>
            <a:pPr>
              <a:lnSpc>
                <a:spcPts val="5874"/>
              </a:lnSpc>
              <a:spcBef>
                <a:spcPct val="0"/>
              </a:spcBef>
            </a:pPr>
          </a:p>
        </p:txBody>
      </p:sp>
      <p:sp>
        <p:nvSpPr>
          <p:cNvPr name="TextBox 3" id="3"/>
          <p:cNvSpPr txBox="true"/>
          <p:nvPr/>
        </p:nvSpPr>
        <p:spPr>
          <a:xfrm rot="0">
            <a:off x="995446" y="6185806"/>
            <a:ext cx="16263854" cy="2206639"/>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donc on a pris la décision de travailler principalement  avec les couleurs claires vert et violet puisqu'il sont les plus populaires chez les femmes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1480134"/>
            <a:ext cx="11589747" cy="2575624"/>
            <a:chOff x="0" y="0"/>
            <a:chExt cx="15452996" cy="3434165"/>
          </a:xfrm>
        </p:grpSpPr>
        <p:sp>
          <p:nvSpPr>
            <p:cNvPr name="TextBox 3" id="3"/>
            <p:cNvSpPr txBox="true"/>
            <p:nvPr/>
          </p:nvSpPr>
          <p:spPr>
            <a:xfrm rot="0">
              <a:off x="0" y="0"/>
              <a:ext cx="15452996" cy="1784472"/>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le logo : </a:t>
              </a:r>
            </a:p>
          </p:txBody>
        </p:sp>
        <p:sp>
          <p:nvSpPr>
            <p:cNvPr name="TextBox 4" id="4"/>
            <p:cNvSpPr txBox="true"/>
            <p:nvPr/>
          </p:nvSpPr>
          <p:spPr>
            <a:xfrm rot="0">
              <a:off x="0" y="2630136"/>
              <a:ext cx="11360271" cy="804028"/>
            </a:xfrm>
            <a:prstGeom prst="rect">
              <a:avLst/>
            </a:prstGeom>
          </p:spPr>
          <p:txBody>
            <a:bodyPr anchor="t" rtlCol="false" tIns="0" lIns="0" bIns="0" rIns="0">
              <a:spAutoFit/>
            </a:bodyPr>
            <a:lstStyle/>
            <a:p>
              <a:pPr>
                <a:lnSpc>
                  <a:spcPts val="5039"/>
                </a:lnSpc>
                <a:spcBef>
                  <a:spcPct val="0"/>
                </a:spcBef>
              </a:pPr>
            </a:p>
          </p:txBody>
        </p:sp>
      </p:grpSp>
      <p:sp>
        <p:nvSpPr>
          <p:cNvPr name="TextBox 5" id="5"/>
          <p:cNvSpPr txBox="true"/>
          <p:nvPr/>
        </p:nvSpPr>
        <p:spPr>
          <a:xfrm rot="0">
            <a:off x="995446" y="3087815"/>
            <a:ext cx="16263854" cy="3697980"/>
          </a:xfrm>
          <a:prstGeom prst="rect">
            <a:avLst/>
          </a:prstGeom>
        </p:spPr>
        <p:txBody>
          <a:bodyPr anchor="t" rtlCol="false" tIns="0" lIns="0" bIns="0" rIns="0">
            <a:spAutoFit/>
          </a:bodyPr>
          <a:lstStyle/>
          <a:p>
            <a:pPr>
              <a:lnSpc>
                <a:spcPts val="5874"/>
              </a:lnSpc>
            </a:pPr>
          </a:p>
          <a:p>
            <a:pPr>
              <a:lnSpc>
                <a:spcPts val="5874"/>
              </a:lnSpc>
              <a:spcBef>
                <a:spcPct val="0"/>
              </a:spcBef>
            </a:pPr>
            <a:r>
              <a:rPr lang="en-US" sz="4195">
                <a:solidFill>
                  <a:srgbClr val="FFFFFF"/>
                </a:solidFill>
                <a:latin typeface="Libre Franklin Light"/>
              </a:rPr>
              <a:t>Il constitue la base de l'identité visuelle d'une entreprise ou d'une institution. Le rôle principal d'un logo est d'identifier une marque ou une entreprise en un coup d'oeil. Le logo doit être facilement mémorisable et si possible marquer les esprits.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18840" y="3155034"/>
            <a:ext cx="5205769" cy="4866262"/>
          </a:xfrm>
          <a:prstGeom prst="rect">
            <a:avLst/>
          </a:prstGeom>
        </p:spPr>
      </p:pic>
      <p:grpSp>
        <p:nvGrpSpPr>
          <p:cNvPr name="Group 3" id="3"/>
          <p:cNvGrpSpPr/>
          <p:nvPr/>
        </p:nvGrpSpPr>
        <p:grpSpPr>
          <a:xfrm rot="0">
            <a:off x="1028700" y="1480134"/>
            <a:ext cx="11589747" cy="2575624"/>
            <a:chOff x="0" y="0"/>
            <a:chExt cx="15452996" cy="3434165"/>
          </a:xfrm>
        </p:grpSpPr>
        <p:sp>
          <p:nvSpPr>
            <p:cNvPr name="TextBox 4" id="4"/>
            <p:cNvSpPr txBox="true"/>
            <p:nvPr/>
          </p:nvSpPr>
          <p:spPr>
            <a:xfrm rot="0">
              <a:off x="0" y="0"/>
              <a:ext cx="15452996" cy="1784472"/>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le logo : </a:t>
              </a:r>
            </a:p>
          </p:txBody>
        </p:sp>
        <p:sp>
          <p:nvSpPr>
            <p:cNvPr name="TextBox 5" id="5"/>
            <p:cNvSpPr txBox="true"/>
            <p:nvPr/>
          </p:nvSpPr>
          <p:spPr>
            <a:xfrm rot="0">
              <a:off x="0" y="2630136"/>
              <a:ext cx="11360271" cy="804028"/>
            </a:xfrm>
            <a:prstGeom prst="rect">
              <a:avLst/>
            </a:prstGeom>
          </p:spPr>
          <p:txBody>
            <a:bodyPr anchor="t" rtlCol="false" tIns="0" lIns="0" bIns="0" rIns="0">
              <a:spAutoFit/>
            </a:bodyPr>
            <a:lstStyle/>
            <a:p>
              <a:pPr>
                <a:lnSpc>
                  <a:spcPts val="5039"/>
                </a:lnSpc>
                <a:spcBef>
                  <a:spcPct val="0"/>
                </a:spcBef>
              </a:pPr>
            </a:p>
          </p:txBody>
        </p:sp>
      </p:grpSp>
      <p:grpSp>
        <p:nvGrpSpPr>
          <p:cNvPr name="Group 6" id="6"/>
          <p:cNvGrpSpPr/>
          <p:nvPr/>
        </p:nvGrpSpPr>
        <p:grpSpPr>
          <a:xfrm rot="0">
            <a:off x="1028700" y="-1650965"/>
            <a:ext cx="7717590" cy="9611999"/>
            <a:chOff x="0" y="0"/>
            <a:chExt cx="10290120" cy="12815998"/>
          </a:xfrm>
        </p:grpSpPr>
        <p:sp>
          <p:nvSpPr>
            <p:cNvPr name="TextBox 7" id="7"/>
            <p:cNvSpPr txBox="true"/>
            <p:nvPr/>
          </p:nvSpPr>
          <p:spPr>
            <a:xfrm rot="0">
              <a:off x="0" y="-104775"/>
              <a:ext cx="10290120" cy="1146816"/>
            </a:xfrm>
            <a:prstGeom prst="rect">
              <a:avLst/>
            </a:prstGeom>
          </p:spPr>
          <p:txBody>
            <a:bodyPr anchor="t" rtlCol="false" tIns="0" lIns="0" bIns="0" rIns="0">
              <a:spAutoFit/>
            </a:bodyPr>
            <a:lstStyle/>
            <a:p>
              <a:pPr>
                <a:lnSpc>
                  <a:spcPts val="7215"/>
                </a:lnSpc>
                <a:spcBef>
                  <a:spcPct val="0"/>
                </a:spcBef>
              </a:pPr>
            </a:p>
          </p:txBody>
        </p:sp>
        <p:sp>
          <p:nvSpPr>
            <p:cNvPr name="TextBox 8" id="8"/>
            <p:cNvSpPr txBox="true"/>
            <p:nvPr/>
          </p:nvSpPr>
          <p:spPr>
            <a:xfrm rot="0">
              <a:off x="0" y="7162100"/>
              <a:ext cx="10290120" cy="5653898"/>
            </a:xfrm>
            <a:prstGeom prst="rect">
              <a:avLst/>
            </a:prstGeom>
          </p:spPr>
          <p:txBody>
            <a:bodyPr anchor="t" rtlCol="false" tIns="0" lIns="0" bIns="0" rIns="0">
              <a:spAutoFit/>
            </a:bodyPr>
            <a:lstStyle/>
            <a:p>
              <a:pPr>
                <a:lnSpc>
                  <a:spcPts val="5675"/>
                </a:lnSpc>
                <a:spcBef>
                  <a:spcPct val="0"/>
                </a:spcBef>
              </a:pPr>
              <a:r>
                <a:rPr lang="en-US" sz="4054">
                  <a:solidFill>
                    <a:srgbClr val="FFFFFF"/>
                  </a:solidFill>
                  <a:latin typeface="Libre Franklin Light"/>
                </a:rPr>
                <a:t>on a voulu créer un logo avec une touche marocaine avec une idée un peu unique alors on s'est mis d'accord sur  le nom swi9a qui signifie le magasin ou le marcher en darija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76162" y="3198222"/>
            <a:ext cx="12432739" cy="6060078"/>
          </a:xfrm>
          <a:prstGeom prst="rect">
            <a:avLst/>
          </a:prstGeom>
        </p:spPr>
      </p:pic>
      <p:grpSp>
        <p:nvGrpSpPr>
          <p:cNvPr name="Group 3" id="3"/>
          <p:cNvGrpSpPr/>
          <p:nvPr/>
        </p:nvGrpSpPr>
        <p:grpSpPr>
          <a:xfrm rot="0">
            <a:off x="1028700" y="1310451"/>
            <a:ext cx="9478697" cy="2106479"/>
            <a:chOff x="0" y="0"/>
            <a:chExt cx="12638263" cy="2808638"/>
          </a:xfrm>
        </p:grpSpPr>
        <p:sp>
          <p:nvSpPr>
            <p:cNvPr name="TextBox 4" id="4"/>
            <p:cNvSpPr txBox="true"/>
            <p:nvPr/>
          </p:nvSpPr>
          <p:spPr>
            <a:xfrm rot="0">
              <a:off x="0" y="0"/>
              <a:ext cx="12638263"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page d'accueil : </a:t>
              </a:r>
            </a:p>
          </p:txBody>
        </p:sp>
        <p:sp>
          <p:nvSpPr>
            <p:cNvPr name="TextBox 5" id="5"/>
            <p:cNvSpPr txBox="true"/>
            <p:nvPr/>
          </p:nvSpPr>
          <p:spPr>
            <a:xfrm rot="0">
              <a:off x="0" y="2156232"/>
              <a:ext cx="9291019" cy="652406"/>
            </a:xfrm>
            <a:prstGeom prst="rect">
              <a:avLst/>
            </a:prstGeom>
          </p:spPr>
          <p:txBody>
            <a:bodyPr anchor="t" rtlCol="false" tIns="0" lIns="0" bIns="0" rIns="0">
              <a:spAutoFit/>
            </a:bodyPr>
            <a:lstStyle/>
            <a:p>
              <a:pPr>
                <a:lnSpc>
                  <a:spcPts val="4121"/>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1310451"/>
            <a:ext cx="10263478" cy="2106479"/>
            <a:chOff x="0" y="0"/>
            <a:chExt cx="13684638" cy="2808638"/>
          </a:xfrm>
        </p:grpSpPr>
        <p:sp>
          <p:nvSpPr>
            <p:cNvPr name="TextBox 3" id="3"/>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Police des caractères :</a:t>
              </a:r>
            </a:p>
          </p:txBody>
        </p:sp>
        <p:sp>
          <p:nvSpPr>
            <p:cNvPr name="TextBox 4" id="4"/>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5" id="5"/>
          <p:cNvSpPr txBox="true"/>
          <p:nvPr/>
        </p:nvSpPr>
        <p:spPr>
          <a:xfrm rot="0">
            <a:off x="783343" y="2314005"/>
            <a:ext cx="16263854" cy="2997308"/>
          </a:xfrm>
          <a:prstGeom prst="rect">
            <a:avLst/>
          </a:prstGeom>
        </p:spPr>
        <p:txBody>
          <a:bodyPr anchor="t" rtlCol="false" tIns="0" lIns="0" bIns="0" rIns="0">
            <a:spAutoFit/>
          </a:bodyPr>
          <a:lstStyle/>
          <a:p>
            <a:pPr>
              <a:lnSpc>
                <a:spcPts val="5874"/>
              </a:lnSpc>
            </a:pPr>
          </a:p>
          <a:p>
            <a:pPr>
              <a:lnSpc>
                <a:spcPts val="6014"/>
              </a:lnSpc>
              <a:spcBef>
                <a:spcPct val="0"/>
              </a:spcBef>
            </a:pPr>
            <a:r>
              <a:rPr lang="en-US" sz="4295">
                <a:solidFill>
                  <a:srgbClr val="FFFFFF"/>
                </a:solidFill>
                <a:latin typeface="Libre Franklin Light"/>
              </a:rPr>
              <a:t>on choisie la police style </a:t>
            </a:r>
            <a:r>
              <a:rPr lang="en-US" sz="4295">
                <a:solidFill>
                  <a:srgbClr val="FFFFFF"/>
                </a:solidFill>
                <a:latin typeface="Libre Franklin Light Bold"/>
              </a:rPr>
              <a:t>spartan et on a spécifier "font-size" et "line height" des paragraphes et les titres dés le début dans le fichier CSS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832" b="0"/>
          <a:stretch>
            <a:fillRect/>
          </a:stretch>
        </p:blipFill>
        <p:spPr>
          <a:xfrm flipH="false" flipV="false" rot="0">
            <a:off x="2792322" y="803342"/>
            <a:ext cx="10105553" cy="8680315"/>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60643" y="5949492"/>
            <a:ext cx="13766714" cy="3660326"/>
          </a:xfrm>
          <a:prstGeom prst="rect">
            <a:avLst/>
          </a:prstGeom>
        </p:spPr>
      </p:pic>
      <p:sp>
        <p:nvSpPr>
          <p:cNvPr name="TextBox 3" id="3"/>
          <p:cNvSpPr txBox="true"/>
          <p:nvPr/>
        </p:nvSpPr>
        <p:spPr>
          <a:xfrm rot="0">
            <a:off x="1440862" y="3988048"/>
            <a:ext cx="16263854" cy="1473308"/>
          </a:xfrm>
          <a:prstGeom prst="rect">
            <a:avLst/>
          </a:prstGeom>
        </p:spPr>
        <p:txBody>
          <a:bodyPr anchor="t" rtlCol="false" tIns="0" lIns="0" bIns="0" rIns="0">
            <a:spAutoFit/>
          </a:bodyPr>
          <a:lstStyle/>
          <a:p>
            <a:pPr>
              <a:lnSpc>
                <a:spcPts val="5874"/>
              </a:lnSpc>
            </a:pPr>
          </a:p>
          <a:p>
            <a:pPr>
              <a:lnSpc>
                <a:spcPts val="6014"/>
              </a:lnSpc>
              <a:spcBef>
                <a:spcPct val="0"/>
              </a:spcBef>
            </a:pPr>
            <a:r>
              <a:rPr lang="en-US" sz="4295">
                <a:solidFill>
                  <a:srgbClr val="FFFFFF"/>
                </a:solidFill>
                <a:latin typeface="Libre Franklin Light"/>
              </a:rPr>
              <a:t>in html :</a:t>
            </a:r>
          </a:p>
        </p:txBody>
      </p:sp>
      <p:pic>
        <p:nvPicPr>
          <p:cNvPr name="Picture 4" id="4"/>
          <p:cNvPicPr>
            <a:picLocks noChangeAspect="true"/>
          </p:cNvPicPr>
          <p:nvPr/>
        </p:nvPicPr>
        <p:blipFill>
          <a:blip r:embed="rId3"/>
          <a:srcRect l="0" t="0" r="0" b="0"/>
          <a:stretch>
            <a:fillRect/>
          </a:stretch>
        </p:blipFill>
        <p:spPr>
          <a:xfrm flipH="false" flipV="false" rot="0">
            <a:off x="2661562" y="2755930"/>
            <a:ext cx="12983925" cy="830023"/>
          </a:xfrm>
          <a:prstGeom prst="rect">
            <a:avLst/>
          </a:prstGeom>
        </p:spPr>
      </p:pic>
      <p:grpSp>
        <p:nvGrpSpPr>
          <p:cNvPr name="Group 5" id="5"/>
          <p:cNvGrpSpPr/>
          <p:nvPr/>
        </p:nvGrpSpPr>
        <p:grpSpPr>
          <a:xfrm rot="0">
            <a:off x="1028700" y="1310451"/>
            <a:ext cx="10263478" cy="2106479"/>
            <a:chOff x="0" y="0"/>
            <a:chExt cx="13684638" cy="2808638"/>
          </a:xfrm>
        </p:grpSpPr>
        <p:sp>
          <p:nvSpPr>
            <p:cNvPr name="TextBox 6" id="6"/>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header : </a:t>
              </a:r>
            </a:p>
          </p:txBody>
        </p:sp>
        <p:sp>
          <p:nvSpPr>
            <p:cNvPr name="TextBox 7" id="7"/>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
        <p:nvSpPr>
          <p:cNvPr name="TextBox 2" id="2"/>
          <p:cNvSpPr txBox="true"/>
          <p:nvPr/>
        </p:nvSpPr>
        <p:spPr>
          <a:xfrm rot="0">
            <a:off x="1292390" y="1769856"/>
            <a:ext cx="16263854" cy="145552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on a mis le logo qui est un lien si on click il va nous amener a la page d'accueil automatiquement </a:t>
            </a:r>
          </a:p>
        </p:txBody>
      </p:sp>
      <p:sp>
        <p:nvSpPr>
          <p:cNvPr name="TextBox 3" id="3"/>
          <p:cNvSpPr txBox="true"/>
          <p:nvPr/>
        </p:nvSpPr>
        <p:spPr>
          <a:xfrm rot="0">
            <a:off x="1440862" y="6181207"/>
            <a:ext cx="16263854" cy="145552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et on a fait une liste de lien si on click sur l'un des ces lien il nous améne a ça page html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852941" cy="3555042"/>
            <a:chOff x="0" y="0"/>
            <a:chExt cx="13137254" cy="4740056"/>
          </a:xfrm>
        </p:grpSpPr>
        <p:sp>
          <p:nvSpPr>
            <p:cNvPr name="TextBox 3" id="3"/>
            <p:cNvSpPr txBox="true"/>
            <p:nvPr/>
          </p:nvSpPr>
          <p:spPr>
            <a:xfrm rot="0">
              <a:off x="0" y="0"/>
              <a:ext cx="13137254" cy="3568944"/>
            </a:xfrm>
            <a:prstGeom prst="rect">
              <a:avLst/>
            </a:prstGeom>
          </p:spPr>
          <p:txBody>
            <a:bodyPr anchor="t" rtlCol="false" tIns="0" lIns="0" bIns="0" rIns="0">
              <a:spAutoFit/>
            </a:bodyPr>
            <a:lstStyle/>
            <a:p>
              <a:pPr>
                <a:lnSpc>
                  <a:spcPts val="10560"/>
                </a:lnSpc>
              </a:pPr>
              <a:r>
                <a:rPr lang="en-US" sz="8800">
                  <a:solidFill>
                    <a:srgbClr val="76D2AD"/>
                  </a:solidFill>
                  <a:latin typeface="Libre Franklin Bold"/>
                </a:rPr>
                <a:t> </a:t>
              </a:r>
              <a:r>
                <a:rPr lang="en-US" sz="8800">
                  <a:solidFill>
                    <a:srgbClr val="76D2AD"/>
                  </a:solidFill>
                  <a:latin typeface="Arimo"/>
                </a:rPr>
                <a:t>réalisé par : </a:t>
              </a:r>
            </a:p>
            <a:p>
              <a:pPr>
                <a:lnSpc>
                  <a:spcPts val="10559"/>
                </a:lnSpc>
              </a:pPr>
            </a:p>
          </p:txBody>
        </p:sp>
      </p:grpSp>
      <p:grpSp>
        <p:nvGrpSpPr>
          <p:cNvPr name="Group 4" id="4"/>
          <p:cNvGrpSpPr/>
          <p:nvPr/>
        </p:nvGrpSpPr>
        <p:grpSpPr>
          <a:xfrm rot="0">
            <a:off x="11343542" y="1686398"/>
            <a:ext cx="3943839" cy="2239646"/>
            <a:chOff x="0" y="0"/>
            <a:chExt cx="5258451" cy="2986194"/>
          </a:xfrm>
        </p:grpSpPr>
        <p:sp>
          <p:nvSpPr>
            <p:cNvPr name="TextBox 5" id="5"/>
            <p:cNvSpPr txBox="true"/>
            <p:nvPr/>
          </p:nvSpPr>
          <p:spPr>
            <a:xfrm rot="0">
              <a:off x="0" y="2182166"/>
              <a:ext cx="525845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Zouhir khalil</a:t>
              </a:r>
            </a:p>
          </p:txBody>
        </p:sp>
        <p:grpSp>
          <p:nvGrpSpPr>
            <p:cNvPr name="Group 6" id="6"/>
            <p:cNvGrpSpPr/>
            <p:nvPr/>
          </p:nvGrpSpPr>
          <p:grpSpPr>
            <a:xfrm rot="0">
              <a:off x="0" y="0"/>
              <a:ext cx="1446611" cy="1446611"/>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6D2AD"/>
              </a:solidFill>
            </p:spPr>
          </p:sp>
        </p:grpSp>
        <p:sp>
          <p:nvSpPr>
            <p:cNvPr name="TextBox 8" id="8"/>
            <p:cNvSpPr txBox="true"/>
            <p:nvPr/>
          </p:nvSpPr>
          <p:spPr>
            <a:xfrm rot="0">
              <a:off x="135549" y="261553"/>
              <a:ext cx="1175513" cy="885404"/>
            </a:xfrm>
            <a:prstGeom prst="rect">
              <a:avLst/>
            </a:prstGeom>
          </p:spPr>
          <p:txBody>
            <a:bodyPr anchor="t" rtlCol="false" tIns="0" lIns="0" bIns="0" rIns="0">
              <a:spAutoFit/>
            </a:bodyPr>
            <a:lstStyle/>
            <a:p>
              <a:pPr algn="ctr">
                <a:lnSpc>
                  <a:spcPts val="5460"/>
                </a:lnSpc>
              </a:pPr>
            </a:p>
          </p:txBody>
        </p:sp>
      </p:grpSp>
      <p:grpSp>
        <p:nvGrpSpPr>
          <p:cNvPr name="Group 9" id="9"/>
          <p:cNvGrpSpPr/>
          <p:nvPr/>
        </p:nvGrpSpPr>
        <p:grpSpPr>
          <a:xfrm rot="0">
            <a:off x="1169563" y="5849562"/>
            <a:ext cx="3943839" cy="2239646"/>
            <a:chOff x="0" y="0"/>
            <a:chExt cx="5258451" cy="2986194"/>
          </a:xfrm>
        </p:grpSpPr>
        <p:sp>
          <p:nvSpPr>
            <p:cNvPr name="TextBox 10" id="10"/>
            <p:cNvSpPr txBox="true"/>
            <p:nvPr/>
          </p:nvSpPr>
          <p:spPr>
            <a:xfrm rot="0">
              <a:off x="0" y="2182166"/>
              <a:ext cx="525845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mouraji ikram</a:t>
              </a:r>
            </a:p>
          </p:txBody>
        </p:sp>
        <p:grpSp>
          <p:nvGrpSpPr>
            <p:cNvPr name="Group 11" id="11"/>
            <p:cNvGrpSpPr/>
            <p:nvPr/>
          </p:nvGrpSpPr>
          <p:grpSpPr>
            <a:xfrm rot="0">
              <a:off x="0" y="0"/>
              <a:ext cx="1446611" cy="1446611"/>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6D2AD"/>
              </a:solidFill>
            </p:spPr>
          </p:sp>
        </p:grpSp>
        <p:sp>
          <p:nvSpPr>
            <p:cNvPr name="TextBox 13" id="13"/>
            <p:cNvSpPr txBox="true"/>
            <p:nvPr/>
          </p:nvSpPr>
          <p:spPr>
            <a:xfrm rot="0">
              <a:off x="135549" y="261553"/>
              <a:ext cx="1175513" cy="885404"/>
            </a:xfrm>
            <a:prstGeom prst="rect">
              <a:avLst/>
            </a:prstGeom>
          </p:spPr>
          <p:txBody>
            <a:bodyPr anchor="t" rtlCol="false" tIns="0" lIns="0" bIns="0" rIns="0">
              <a:spAutoFit/>
            </a:bodyPr>
            <a:lstStyle/>
            <a:p>
              <a:pPr algn="ctr">
                <a:lnSpc>
                  <a:spcPts val="5460"/>
                </a:lnSpc>
              </a:pPr>
            </a:p>
          </p:txBody>
        </p:sp>
      </p:grpSp>
      <p:grpSp>
        <p:nvGrpSpPr>
          <p:cNvPr name="Group 14" id="14"/>
          <p:cNvGrpSpPr/>
          <p:nvPr/>
        </p:nvGrpSpPr>
        <p:grpSpPr>
          <a:xfrm rot="0">
            <a:off x="5637330" y="5849562"/>
            <a:ext cx="3943839" cy="2239646"/>
            <a:chOff x="0" y="0"/>
            <a:chExt cx="5258451" cy="2986194"/>
          </a:xfrm>
        </p:grpSpPr>
        <p:sp>
          <p:nvSpPr>
            <p:cNvPr name="TextBox 15" id="15"/>
            <p:cNvSpPr txBox="true"/>
            <p:nvPr/>
          </p:nvSpPr>
          <p:spPr>
            <a:xfrm rot="0">
              <a:off x="0" y="2182166"/>
              <a:ext cx="525845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najih houssam</a:t>
              </a:r>
            </a:p>
          </p:txBody>
        </p:sp>
        <p:grpSp>
          <p:nvGrpSpPr>
            <p:cNvPr name="Group 16" id="16"/>
            <p:cNvGrpSpPr/>
            <p:nvPr/>
          </p:nvGrpSpPr>
          <p:grpSpPr>
            <a:xfrm rot="0">
              <a:off x="0" y="0"/>
              <a:ext cx="1446611" cy="1446611"/>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6D2AD"/>
              </a:solidFill>
            </p:spPr>
          </p:sp>
        </p:grpSp>
        <p:sp>
          <p:nvSpPr>
            <p:cNvPr name="TextBox 18" id="18"/>
            <p:cNvSpPr txBox="true"/>
            <p:nvPr/>
          </p:nvSpPr>
          <p:spPr>
            <a:xfrm rot="0">
              <a:off x="135549" y="261553"/>
              <a:ext cx="1175513" cy="885404"/>
            </a:xfrm>
            <a:prstGeom prst="rect">
              <a:avLst/>
            </a:prstGeom>
          </p:spPr>
          <p:txBody>
            <a:bodyPr anchor="t" rtlCol="false" tIns="0" lIns="0" bIns="0" rIns="0">
              <a:spAutoFit/>
            </a:bodyPr>
            <a:lstStyle/>
            <a:p>
              <a:pPr algn="ctr">
                <a:lnSpc>
                  <a:spcPts val="5460"/>
                </a:lnSpc>
              </a:pPr>
            </a:p>
          </p:txBody>
        </p:sp>
      </p:grpSp>
      <p:grpSp>
        <p:nvGrpSpPr>
          <p:cNvPr name="Group 19" id="19"/>
          <p:cNvGrpSpPr/>
          <p:nvPr/>
        </p:nvGrpSpPr>
        <p:grpSpPr>
          <a:xfrm rot="0">
            <a:off x="11343542" y="5849562"/>
            <a:ext cx="3943839" cy="2239646"/>
            <a:chOff x="0" y="0"/>
            <a:chExt cx="5258451" cy="2986194"/>
          </a:xfrm>
        </p:grpSpPr>
        <p:sp>
          <p:nvSpPr>
            <p:cNvPr name="TextBox 20" id="20"/>
            <p:cNvSpPr txBox="true"/>
            <p:nvPr/>
          </p:nvSpPr>
          <p:spPr>
            <a:xfrm rot="0">
              <a:off x="0" y="2182166"/>
              <a:ext cx="525845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housni oussama</a:t>
              </a:r>
            </a:p>
          </p:txBody>
        </p:sp>
        <p:grpSp>
          <p:nvGrpSpPr>
            <p:cNvPr name="Group 21" id="21"/>
            <p:cNvGrpSpPr/>
            <p:nvPr/>
          </p:nvGrpSpPr>
          <p:grpSpPr>
            <a:xfrm rot="0">
              <a:off x="0" y="0"/>
              <a:ext cx="1446611" cy="1446611"/>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6D2AD"/>
              </a:solidFill>
            </p:spPr>
          </p:sp>
        </p:grpSp>
        <p:sp>
          <p:nvSpPr>
            <p:cNvPr name="TextBox 23" id="23"/>
            <p:cNvSpPr txBox="true"/>
            <p:nvPr/>
          </p:nvSpPr>
          <p:spPr>
            <a:xfrm rot="0">
              <a:off x="135549" y="261553"/>
              <a:ext cx="1175513" cy="885404"/>
            </a:xfrm>
            <a:prstGeom prst="rect">
              <a:avLst/>
            </a:prstGeom>
          </p:spPr>
          <p:txBody>
            <a:bodyPr anchor="t" rtlCol="false" tIns="0" lIns="0" bIns="0" rIns="0">
              <a:spAutoFit/>
            </a:bodyPr>
            <a:lstStyle/>
            <a:p>
              <a:pPr algn="ctr">
                <a:lnSpc>
                  <a:spcPts val="546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285483" y="126470"/>
            <a:ext cx="8973817" cy="10034061"/>
          </a:xfrm>
          <a:prstGeom prst="rect">
            <a:avLst/>
          </a:prstGeom>
        </p:spPr>
      </p:pic>
      <p:sp>
        <p:nvSpPr>
          <p:cNvPr name="TextBox 3" id="3"/>
          <p:cNvSpPr txBox="true"/>
          <p:nvPr/>
        </p:nvSpPr>
        <p:spPr>
          <a:xfrm rot="0">
            <a:off x="995446" y="-444608"/>
            <a:ext cx="16263854" cy="1473308"/>
          </a:xfrm>
          <a:prstGeom prst="rect">
            <a:avLst/>
          </a:prstGeom>
        </p:spPr>
        <p:txBody>
          <a:bodyPr anchor="t" rtlCol="false" tIns="0" lIns="0" bIns="0" rIns="0">
            <a:spAutoFit/>
          </a:bodyPr>
          <a:lstStyle/>
          <a:p>
            <a:pPr>
              <a:lnSpc>
                <a:spcPts val="5874"/>
              </a:lnSpc>
            </a:pPr>
          </a:p>
          <a:p>
            <a:pPr>
              <a:lnSpc>
                <a:spcPts val="6014"/>
              </a:lnSpc>
              <a:spcBef>
                <a:spcPct val="0"/>
              </a:spcBef>
            </a:pPr>
            <a:r>
              <a:rPr lang="en-US" sz="4295">
                <a:solidFill>
                  <a:srgbClr val="FFFFFF"/>
                </a:solidFill>
                <a:latin typeface="Libre Franklin Light"/>
              </a:rPr>
              <a:t>in css : </a:t>
            </a:r>
          </a:p>
        </p:txBody>
      </p:sp>
      <p:grpSp>
        <p:nvGrpSpPr>
          <p:cNvPr name="Group 4" id="4"/>
          <p:cNvGrpSpPr/>
          <p:nvPr/>
        </p:nvGrpSpPr>
        <p:grpSpPr>
          <a:xfrm rot="0">
            <a:off x="307549" y="-2695562"/>
            <a:ext cx="6961082" cy="12001134"/>
            <a:chOff x="0" y="0"/>
            <a:chExt cx="9281442" cy="16001512"/>
          </a:xfrm>
        </p:grpSpPr>
        <p:sp>
          <p:nvSpPr>
            <p:cNvPr name="TextBox 5" id="5"/>
            <p:cNvSpPr txBox="true"/>
            <p:nvPr/>
          </p:nvSpPr>
          <p:spPr>
            <a:xfrm rot="0">
              <a:off x="0" y="-95250"/>
              <a:ext cx="9281442" cy="995052"/>
            </a:xfrm>
            <a:prstGeom prst="rect">
              <a:avLst/>
            </a:prstGeom>
          </p:spPr>
          <p:txBody>
            <a:bodyPr anchor="t" rtlCol="false" tIns="0" lIns="0" bIns="0" rIns="0">
              <a:spAutoFit/>
            </a:bodyPr>
            <a:lstStyle/>
            <a:p>
              <a:pPr>
                <a:lnSpc>
                  <a:spcPts val="6230"/>
                </a:lnSpc>
                <a:spcBef>
                  <a:spcPct val="0"/>
                </a:spcBef>
              </a:pPr>
            </a:p>
          </p:txBody>
        </p:sp>
        <p:sp>
          <p:nvSpPr>
            <p:cNvPr name="TextBox 6" id="6"/>
            <p:cNvSpPr txBox="true"/>
            <p:nvPr/>
          </p:nvSpPr>
          <p:spPr>
            <a:xfrm rot="0">
              <a:off x="0" y="6174070"/>
              <a:ext cx="9281442" cy="9827442"/>
            </a:xfrm>
            <a:prstGeom prst="rect">
              <a:avLst/>
            </a:prstGeom>
          </p:spPr>
          <p:txBody>
            <a:bodyPr anchor="t" rtlCol="false" tIns="0" lIns="0" bIns="0" rIns="0">
              <a:spAutoFit/>
            </a:bodyPr>
            <a:lstStyle/>
            <a:p>
              <a:pPr>
                <a:lnSpc>
                  <a:spcPts val="4901"/>
                </a:lnSpc>
              </a:pPr>
              <a:r>
                <a:rPr lang="en-US" sz="3500">
                  <a:solidFill>
                    <a:srgbClr val="FFFFFF"/>
                  </a:solidFill>
                  <a:latin typeface="Libre Franklin Light"/>
                </a:rPr>
                <a:t>dans cette image on a essayer d'aligner les liens et le logo </a:t>
              </a:r>
            </a:p>
            <a:p>
              <a:pPr>
                <a:lnSpc>
                  <a:spcPts val="4901"/>
                </a:lnSpc>
              </a:pPr>
              <a:r>
                <a:rPr lang="en-US" sz="3500">
                  <a:solidFill>
                    <a:srgbClr val="FFFFFF"/>
                  </a:solidFill>
                  <a:latin typeface="Libre Franklin Light"/>
                </a:rPr>
                <a:t>-supprimer les points et l'underline des liens </a:t>
              </a:r>
            </a:p>
            <a:p>
              <a:pPr>
                <a:lnSpc>
                  <a:spcPts val="4901"/>
                </a:lnSpc>
              </a:pPr>
              <a:r>
                <a:rPr lang="en-US" sz="3500">
                  <a:solidFill>
                    <a:srgbClr val="FFFFFF"/>
                  </a:solidFill>
                  <a:latin typeface="Libre Franklin Light"/>
                </a:rPr>
                <a:t>-si on touche (active et hover) avec la souris un lien il change de couleur et affiche une petite barre en violet </a:t>
              </a:r>
            </a:p>
            <a:p>
              <a:pPr>
                <a:lnSpc>
                  <a:spcPts val="4901"/>
                </a:lnSpc>
                <a:spcBef>
                  <a:spcPct val="0"/>
                </a:spcBef>
              </a:pPr>
              <a:r>
                <a:rPr lang="en-US" sz="3500">
                  <a:solidFill>
                    <a:srgbClr val="FFFFFF"/>
                  </a:solidFill>
                  <a:latin typeface="Libre Franklin Light"/>
                </a:rPr>
                <a:t>- on créer une class active si on est dans la page home le lien home doit etre en couleur avec l'underline</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226" r="0" b="8226"/>
          <a:stretch>
            <a:fillRect/>
          </a:stretch>
        </p:blipFill>
        <p:spPr>
          <a:xfrm flipH="false" flipV="false" rot="0">
            <a:off x="3539535" y="2865462"/>
            <a:ext cx="10313521" cy="324472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065789" y="6421196"/>
            <a:ext cx="11130723" cy="3680440"/>
          </a:xfrm>
          <a:prstGeom prst="rect">
            <a:avLst/>
          </a:prstGeom>
        </p:spPr>
      </p:pic>
      <p:grpSp>
        <p:nvGrpSpPr>
          <p:cNvPr name="Group 4" id="4"/>
          <p:cNvGrpSpPr/>
          <p:nvPr/>
        </p:nvGrpSpPr>
        <p:grpSpPr>
          <a:xfrm rot="0">
            <a:off x="1028700" y="1310451"/>
            <a:ext cx="10263478" cy="2106479"/>
            <a:chOff x="0" y="0"/>
            <a:chExt cx="13684638" cy="2808638"/>
          </a:xfrm>
        </p:grpSpPr>
        <p:sp>
          <p:nvSpPr>
            <p:cNvPr name="TextBox 5" id="5"/>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image d'accueil : </a:t>
              </a:r>
            </a:p>
          </p:txBody>
        </p:sp>
        <p:sp>
          <p:nvSpPr>
            <p:cNvPr name="TextBox 6" id="6"/>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grpSp>
        <p:nvGrpSpPr>
          <p:cNvPr name="Group 7" id="7"/>
          <p:cNvGrpSpPr/>
          <p:nvPr/>
        </p:nvGrpSpPr>
        <p:grpSpPr>
          <a:xfrm rot="0">
            <a:off x="1367672" y="6621564"/>
            <a:ext cx="10263478" cy="2106479"/>
            <a:chOff x="0" y="0"/>
            <a:chExt cx="13684638" cy="2808638"/>
          </a:xfrm>
        </p:grpSpPr>
        <p:sp>
          <p:nvSpPr>
            <p:cNvPr name="TextBox 8" id="8"/>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in html :</a:t>
              </a:r>
            </a:p>
          </p:txBody>
        </p:sp>
        <p:sp>
          <p:nvSpPr>
            <p:cNvPr name="TextBox 9" id="9"/>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10" id="10"/>
          <p:cNvSpPr txBox="true"/>
          <p:nvPr/>
        </p:nvSpPr>
        <p:spPr>
          <a:xfrm rot="0">
            <a:off x="211800" y="7827628"/>
            <a:ext cx="5620676" cy="1743678"/>
          </a:xfrm>
          <a:prstGeom prst="rect">
            <a:avLst/>
          </a:prstGeom>
        </p:spPr>
        <p:txBody>
          <a:bodyPr anchor="t" rtlCol="false" tIns="0" lIns="0" bIns="0" rIns="0">
            <a:spAutoFit/>
          </a:bodyPr>
          <a:lstStyle/>
          <a:p>
            <a:pPr algn="ctr">
              <a:lnSpc>
                <a:spcPts val="4691"/>
              </a:lnSpc>
              <a:spcBef>
                <a:spcPct val="0"/>
              </a:spcBef>
            </a:pPr>
            <a:r>
              <a:rPr lang="en-US" sz="3351">
                <a:solidFill>
                  <a:srgbClr val="FFFFFF"/>
                </a:solidFill>
                <a:latin typeface="Libre Franklin Light"/>
              </a:rPr>
              <a:t>on a créer 5 titres </a:t>
            </a:r>
          </a:p>
          <a:p>
            <a:pPr algn="ctr">
              <a:lnSpc>
                <a:spcPts val="4691"/>
              </a:lnSpc>
              <a:spcBef>
                <a:spcPct val="0"/>
              </a:spcBef>
            </a:pPr>
            <a:r>
              <a:rPr lang="en-US" sz="3351">
                <a:solidFill>
                  <a:srgbClr val="FFFFFF"/>
                </a:solidFill>
                <a:latin typeface="Libre Franklin Light"/>
              </a:rPr>
              <a:t>avec une image background </a:t>
            </a:r>
          </a:p>
          <a:p>
            <a:pPr algn="ctr">
              <a:lnSpc>
                <a:spcPts val="4691"/>
              </a:lnSpc>
              <a:spcBef>
                <a:spcPct val="0"/>
              </a:spcBef>
            </a:pPr>
            <a:r>
              <a:rPr lang="en-US" sz="3351">
                <a:solidFill>
                  <a:srgbClr val="FFFFFF"/>
                </a:solidFill>
                <a:latin typeface="Libre Franklin Light"/>
              </a:rPr>
              <a:t>qui va etre déclaré dans CSS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37735" y="2214590"/>
            <a:ext cx="12012530" cy="5857821"/>
          </a:xfrm>
          <a:prstGeom prst="rect">
            <a:avLst/>
          </a:prstGeom>
        </p:spPr>
      </p:pic>
      <p:sp>
        <p:nvSpPr>
          <p:cNvPr name="TextBox 3" id="3"/>
          <p:cNvSpPr txBox="true"/>
          <p:nvPr/>
        </p:nvSpPr>
        <p:spPr>
          <a:xfrm rot="0">
            <a:off x="995446" y="634311"/>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in css :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80297" y="3544879"/>
            <a:ext cx="11809773" cy="4695607"/>
          </a:xfrm>
          <a:prstGeom prst="rect">
            <a:avLst/>
          </a:prstGeom>
        </p:spPr>
      </p:pic>
      <p:grpSp>
        <p:nvGrpSpPr>
          <p:cNvPr name="Group 3" id="3"/>
          <p:cNvGrpSpPr/>
          <p:nvPr/>
        </p:nvGrpSpPr>
        <p:grpSpPr>
          <a:xfrm rot="0">
            <a:off x="1028700" y="1310451"/>
            <a:ext cx="10263478" cy="2106479"/>
            <a:chOff x="0" y="0"/>
            <a:chExt cx="13684638" cy="2808638"/>
          </a:xfrm>
        </p:grpSpPr>
        <p:sp>
          <p:nvSpPr>
            <p:cNvPr name="TextBox 4" id="4"/>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produits En vedette</a:t>
              </a:r>
            </a:p>
          </p:txBody>
        </p:sp>
        <p:sp>
          <p:nvSpPr>
            <p:cNvPr name="TextBox 5" id="5"/>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27393" y="1028700"/>
            <a:ext cx="11915130" cy="6333585"/>
          </a:xfrm>
          <a:prstGeom prst="rect">
            <a:avLst/>
          </a:prstGeom>
        </p:spPr>
      </p:pic>
      <p:sp>
        <p:nvSpPr>
          <p:cNvPr name="TextBox 3" id="3"/>
          <p:cNvSpPr txBox="true"/>
          <p:nvPr/>
        </p:nvSpPr>
        <p:spPr>
          <a:xfrm rot="0">
            <a:off x="1523817" y="1125171"/>
            <a:ext cx="1596760" cy="562578"/>
          </a:xfrm>
          <a:prstGeom prst="rect">
            <a:avLst/>
          </a:prstGeom>
        </p:spPr>
        <p:txBody>
          <a:bodyPr anchor="t" rtlCol="false" tIns="0" lIns="0" bIns="0" rIns="0">
            <a:spAutoFit/>
          </a:bodyPr>
          <a:lstStyle/>
          <a:p>
            <a:pPr algn="ctr">
              <a:lnSpc>
                <a:spcPts val="4691"/>
              </a:lnSpc>
              <a:spcBef>
                <a:spcPct val="0"/>
              </a:spcBef>
            </a:pPr>
            <a:r>
              <a:rPr lang="en-US" sz="3351">
                <a:solidFill>
                  <a:srgbClr val="FFFFFF"/>
                </a:solidFill>
                <a:latin typeface="Libre Franklin Light"/>
              </a:rPr>
              <a:t>in html : </a:t>
            </a:r>
          </a:p>
        </p:txBody>
      </p:sp>
      <p:grpSp>
        <p:nvGrpSpPr>
          <p:cNvPr name="Group 4" id="4"/>
          <p:cNvGrpSpPr/>
          <p:nvPr/>
        </p:nvGrpSpPr>
        <p:grpSpPr>
          <a:xfrm rot="0">
            <a:off x="191505" y="-1937029"/>
            <a:ext cx="6961082" cy="10767409"/>
            <a:chOff x="0" y="0"/>
            <a:chExt cx="9281442" cy="14356545"/>
          </a:xfrm>
        </p:grpSpPr>
        <p:sp>
          <p:nvSpPr>
            <p:cNvPr name="TextBox 5" id="5"/>
            <p:cNvSpPr txBox="true"/>
            <p:nvPr/>
          </p:nvSpPr>
          <p:spPr>
            <a:xfrm rot="0">
              <a:off x="0" y="-95250"/>
              <a:ext cx="9281442" cy="995052"/>
            </a:xfrm>
            <a:prstGeom prst="rect">
              <a:avLst/>
            </a:prstGeom>
          </p:spPr>
          <p:txBody>
            <a:bodyPr anchor="t" rtlCol="false" tIns="0" lIns="0" bIns="0" rIns="0">
              <a:spAutoFit/>
            </a:bodyPr>
            <a:lstStyle/>
            <a:p>
              <a:pPr>
                <a:lnSpc>
                  <a:spcPts val="6230"/>
                </a:lnSpc>
                <a:spcBef>
                  <a:spcPct val="0"/>
                </a:spcBef>
              </a:pPr>
            </a:p>
          </p:txBody>
        </p:sp>
        <p:sp>
          <p:nvSpPr>
            <p:cNvPr name="TextBox 6" id="6"/>
            <p:cNvSpPr txBox="true"/>
            <p:nvPr/>
          </p:nvSpPr>
          <p:spPr>
            <a:xfrm rot="0">
              <a:off x="0" y="6174070"/>
              <a:ext cx="9281442" cy="8182475"/>
            </a:xfrm>
            <a:prstGeom prst="rect">
              <a:avLst/>
            </a:prstGeom>
          </p:spPr>
          <p:txBody>
            <a:bodyPr anchor="t" rtlCol="false" tIns="0" lIns="0" bIns="0" rIns="0">
              <a:spAutoFit/>
            </a:bodyPr>
            <a:lstStyle/>
            <a:p>
              <a:pPr>
                <a:lnSpc>
                  <a:spcPts val="4901"/>
                </a:lnSpc>
              </a:pPr>
              <a:r>
                <a:rPr lang="en-US" sz="3500">
                  <a:solidFill>
                    <a:srgbClr val="FFFFFF"/>
                  </a:solidFill>
                  <a:latin typeface="Libre Franklin Light"/>
                </a:rPr>
                <a:t>- 2 titre de la section </a:t>
              </a:r>
            </a:p>
            <a:p>
              <a:pPr>
                <a:lnSpc>
                  <a:spcPts val="4901"/>
                </a:lnSpc>
              </a:pPr>
              <a:r>
                <a:rPr lang="en-US" sz="3500">
                  <a:solidFill>
                    <a:srgbClr val="FFFFFF"/>
                  </a:solidFill>
                  <a:latin typeface="Libre Franklin Light"/>
                </a:rPr>
                <a:t>- affichage des photos des produits en vedette </a:t>
              </a:r>
            </a:p>
            <a:p>
              <a:pPr>
                <a:lnSpc>
                  <a:spcPts val="4901"/>
                </a:lnSpc>
              </a:pPr>
              <a:r>
                <a:rPr lang="en-US" sz="3500">
                  <a:solidFill>
                    <a:srgbClr val="FFFFFF"/>
                  </a:solidFill>
                  <a:latin typeface="Libre Franklin Light"/>
                </a:rPr>
                <a:t>- &lt;i&gt; tag  se sont des petit icones les premiers pour les étoiles du qualité du produits et le deuxiéme c'est pour dire que le produit est disponible </a:t>
              </a:r>
            </a:p>
            <a:p>
              <a:pPr>
                <a:lnSpc>
                  <a:spcPts val="4901"/>
                </a:lnSpc>
                <a:spcBef>
                  <a:spcPct val="0"/>
                </a:spcBef>
              </a:pPr>
              <a:r>
                <a:rPr lang="en-US" sz="3500">
                  <a:solidFill>
                    <a:srgbClr val="FFFFFF"/>
                  </a:solidFill>
                  <a:latin typeface="Libre Franklin Light"/>
                </a:rPr>
                <a:t>-si on clique sur l'image la page html du produit va s'afficher </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54579" y="163533"/>
            <a:ext cx="10030055" cy="9697107"/>
          </a:xfrm>
          <a:prstGeom prst="rect">
            <a:avLst/>
          </a:prstGeom>
        </p:spPr>
      </p:pic>
      <p:grpSp>
        <p:nvGrpSpPr>
          <p:cNvPr name="Group 3" id="3"/>
          <p:cNvGrpSpPr/>
          <p:nvPr/>
        </p:nvGrpSpPr>
        <p:grpSpPr>
          <a:xfrm rot="0">
            <a:off x="213565" y="-1059867"/>
            <a:ext cx="6832970" cy="9358226"/>
            <a:chOff x="0" y="0"/>
            <a:chExt cx="9110626" cy="12477634"/>
          </a:xfrm>
        </p:grpSpPr>
        <p:sp>
          <p:nvSpPr>
            <p:cNvPr name="TextBox 4" id="4"/>
            <p:cNvSpPr txBox="true"/>
            <p:nvPr/>
          </p:nvSpPr>
          <p:spPr>
            <a:xfrm rot="0">
              <a:off x="0" y="-85725"/>
              <a:ext cx="9110626" cy="968967"/>
            </a:xfrm>
            <a:prstGeom prst="rect">
              <a:avLst/>
            </a:prstGeom>
          </p:spPr>
          <p:txBody>
            <a:bodyPr anchor="t" rtlCol="false" tIns="0" lIns="0" bIns="0" rIns="0">
              <a:spAutoFit/>
            </a:bodyPr>
            <a:lstStyle/>
            <a:p>
              <a:pPr>
                <a:lnSpc>
                  <a:spcPts val="6116"/>
                </a:lnSpc>
                <a:spcBef>
                  <a:spcPct val="0"/>
                </a:spcBef>
              </a:pPr>
            </a:p>
          </p:txBody>
        </p:sp>
        <p:sp>
          <p:nvSpPr>
            <p:cNvPr name="TextBox 5" id="5"/>
            <p:cNvSpPr txBox="true"/>
            <p:nvPr/>
          </p:nvSpPr>
          <p:spPr>
            <a:xfrm rot="0">
              <a:off x="0" y="6068565"/>
              <a:ext cx="9110626" cy="6409069"/>
            </a:xfrm>
            <a:prstGeom prst="rect">
              <a:avLst/>
            </a:prstGeom>
          </p:spPr>
          <p:txBody>
            <a:bodyPr anchor="t" rtlCol="false" tIns="0" lIns="0" bIns="0" rIns="0">
              <a:spAutoFit/>
            </a:bodyPr>
            <a:lstStyle/>
            <a:p>
              <a:pPr>
                <a:lnSpc>
                  <a:spcPts val="4810"/>
                </a:lnSpc>
              </a:pPr>
              <a:r>
                <a:rPr lang="en-US" sz="3436">
                  <a:solidFill>
                    <a:srgbClr val="FFFFFF"/>
                  </a:solidFill>
                  <a:latin typeface="Libre Franklin Light"/>
                </a:rPr>
                <a:t>- 2 titre de la section </a:t>
              </a:r>
            </a:p>
            <a:p>
              <a:pPr>
                <a:lnSpc>
                  <a:spcPts val="4810"/>
                </a:lnSpc>
              </a:pPr>
              <a:r>
                <a:rPr lang="en-US" sz="3436">
                  <a:solidFill>
                    <a:srgbClr val="FFFFFF"/>
                  </a:solidFill>
                  <a:latin typeface="Libre Franklin Light"/>
                </a:rPr>
                <a:t>- affichage des photos des produits en vedette </a:t>
              </a:r>
            </a:p>
            <a:p>
              <a:pPr>
                <a:lnSpc>
                  <a:spcPts val="4810"/>
                </a:lnSpc>
                <a:spcBef>
                  <a:spcPct val="0"/>
                </a:spcBef>
              </a:pPr>
              <a:r>
                <a:rPr lang="en-US" sz="3436">
                  <a:solidFill>
                    <a:srgbClr val="FFFFFF"/>
                  </a:solidFill>
                  <a:latin typeface="Libre Franklin Light"/>
                </a:rPr>
                <a:t>- &lt;i&gt; tag  se sont des ptit icones les premiers pour les etoils du qualité du produits et le deuxieme c'est pour dire que le produit est disponible </a:t>
              </a:r>
            </a:p>
          </p:txBody>
        </p:sp>
      </p:grpSp>
      <p:sp>
        <p:nvSpPr>
          <p:cNvPr name="TextBox 6" id="6"/>
          <p:cNvSpPr txBox="true"/>
          <p:nvPr/>
        </p:nvSpPr>
        <p:spPr>
          <a:xfrm rot="0">
            <a:off x="995446" y="634311"/>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in css :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83624" y="2823041"/>
            <a:ext cx="13320752" cy="3992494"/>
          </a:xfrm>
          <a:prstGeom prst="rect">
            <a:avLst/>
          </a:prstGeom>
        </p:spPr>
      </p:pic>
      <p:grpSp>
        <p:nvGrpSpPr>
          <p:cNvPr name="Group 3" id="3"/>
          <p:cNvGrpSpPr/>
          <p:nvPr/>
        </p:nvGrpSpPr>
        <p:grpSpPr>
          <a:xfrm rot="0">
            <a:off x="1028700" y="1310451"/>
            <a:ext cx="10263478" cy="2106479"/>
            <a:chOff x="0" y="0"/>
            <a:chExt cx="13684638" cy="2808638"/>
          </a:xfrm>
        </p:grpSpPr>
        <p:sp>
          <p:nvSpPr>
            <p:cNvPr name="TextBox 4" id="4"/>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annonce : </a:t>
              </a:r>
            </a:p>
          </p:txBody>
        </p:sp>
        <p:sp>
          <p:nvSpPr>
            <p:cNvPr name="TextBox 5" id="5"/>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6" id="6"/>
          <p:cNvSpPr txBox="true"/>
          <p:nvPr/>
        </p:nvSpPr>
        <p:spPr>
          <a:xfrm rot="0">
            <a:off x="1028700" y="7802772"/>
            <a:ext cx="16263854" cy="145552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comme dans le logo on a essayer de faire une annonce unique avec une touche marocaine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08789" y="1463148"/>
            <a:ext cx="12142921" cy="3043972"/>
          </a:xfrm>
          <a:prstGeom prst="rect">
            <a:avLst/>
          </a:prstGeom>
        </p:spPr>
      </p:pic>
      <p:sp>
        <p:nvSpPr>
          <p:cNvPr name="TextBox 3" id="3"/>
          <p:cNvSpPr txBox="true"/>
          <p:nvPr/>
        </p:nvSpPr>
        <p:spPr>
          <a:xfrm rot="0">
            <a:off x="1368065" y="1386948"/>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in html :</a:t>
            </a:r>
          </a:p>
        </p:txBody>
      </p:sp>
      <p:sp>
        <p:nvSpPr>
          <p:cNvPr name="TextBox 4" id="4"/>
          <p:cNvSpPr txBox="true"/>
          <p:nvPr/>
        </p:nvSpPr>
        <p:spPr>
          <a:xfrm rot="0">
            <a:off x="995446" y="5553890"/>
            <a:ext cx="16263854" cy="29414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- 2 titres </a:t>
            </a:r>
          </a:p>
          <a:p>
            <a:pPr>
              <a:lnSpc>
                <a:spcPts val="5874"/>
              </a:lnSpc>
            </a:pPr>
            <a:r>
              <a:rPr lang="en-US" sz="4195">
                <a:solidFill>
                  <a:srgbClr val="FFFFFF"/>
                </a:solidFill>
                <a:latin typeface="Libre Franklin Light"/>
              </a:rPr>
              <a:t>-1 texte </a:t>
            </a:r>
          </a:p>
          <a:p>
            <a:pPr>
              <a:lnSpc>
                <a:spcPts val="5874"/>
              </a:lnSpc>
              <a:spcBef>
                <a:spcPct val="0"/>
              </a:spcBef>
            </a:pPr>
            <a:r>
              <a:rPr lang="en-US" sz="4195">
                <a:solidFill>
                  <a:srgbClr val="FFFFFF"/>
                </a:solidFill>
                <a:latin typeface="Libre Franklin Light"/>
              </a:rPr>
              <a:t>-un bouton avec une fonction JS si on clique sur le boutton la page html de l 'annonce s'affiche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87538" y="267872"/>
            <a:ext cx="7871762" cy="9751256"/>
          </a:xfrm>
          <a:prstGeom prst="rect">
            <a:avLst/>
          </a:prstGeom>
        </p:spPr>
      </p:pic>
      <p:sp>
        <p:nvSpPr>
          <p:cNvPr name="TextBox 3" id="3"/>
          <p:cNvSpPr txBox="true"/>
          <p:nvPr/>
        </p:nvSpPr>
        <p:spPr>
          <a:xfrm rot="0">
            <a:off x="1368065" y="1386948"/>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in css : </a:t>
            </a:r>
          </a:p>
        </p:txBody>
      </p:sp>
      <p:grpSp>
        <p:nvGrpSpPr>
          <p:cNvPr name="Group 4" id="4"/>
          <p:cNvGrpSpPr/>
          <p:nvPr/>
        </p:nvGrpSpPr>
        <p:grpSpPr>
          <a:xfrm rot="0">
            <a:off x="807454" y="0"/>
            <a:ext cx="6832970" cy="7541696"/>
            <a:chOff x="0" y="0"/>
            <a:chExt cx="9110626" cy="10055594"/>
          </a:xfrm>
        </p:grpSpPr>
        <p:sp>
          <p:nvSpPr>
            <p:cNvPr name="TextBox 5" id="5"/>
            <p:cNvSpPr txBox="true"/>
            <p:nvPr/>
          </p:nvSpPr>
          <p:spPr>
            <a:xfrm rot="0">
              <a:off x="0" y="-85725"/>
              <a:ext cx="9110626" cy="968967"/>
            </a:xfrm>
            <a:prstGeom prst="rect">
              <a:avLst/>
            </a:prstGeom>
          </p:spPr>
          <p:txBody>
            <a:bodyPr anchor="t" rtlCol="false" tIns="0" lIns="0" bIns="0" rIns="0">
              <a:spAutoFit/>
            </a:bodyPr>
            <a:lstStyle/>
            <a:p>
              <a:pPr>
                <a:lnSpc>
                  <a:spcPts val="6116"/>
                </a:lnSpc>
                <a:spcBef>
                  <a:spcPct val="0"/>
                </a:spcBef>
              </a:pPr>
            </a:p>
          </p:txBody>
        </p:sp>
        <p:sp>
          <p:nvSpPr>
            <p:cNvPr name="TextBox 6" id="6"/>
            <p:cNvSpPr txBox="true"/>
            <p:nvPr/>
          </p:nvSpPr>
          <p:spPr>
            <a:xfrm rot="0">
              <a:off x="0" y="6068565"/>
              <a:ext cx="9110626" cy="3987029"/>
            </a:xfrm>
            <a:prstGeom prst="rect">
              <a:avLst/>
            </a:prstGeom>
          </p:spPr>
          <p:txBody>
            <a:bodyPr anchor="t" rtlCol="false" tIns="0" lIns="0" bIns="0" rIns="0">
              <a:spAutoFit/>
            </a:bodyPr>
            <a:lstStyle/>
            <a:p>
              <a:pPr>
                <a:lnSpc>
                  <a:spcPts val="4810"/>
                </a:lnSpc>
              </a:pPr>
              <a:r>
                <a:rPr lang="en-US" sz="3436">
                  <a:solidFill>
                    <a:srgbClr val="FFFFFF"/>
                  </a:solidFill>
                  <a:latin typeface="Libre Franklin Light"/>
                </a:rPr>
                <a:t>-on résolue l image du background</a:t>
              </a:r>
            </a:p>
            <a:p>
              <a:pPr>
                <a:lnSpc>
                  <a:spcPts val="4810"/>
                </a:lnSpc>
              </a:pPr>
              <a:r>
                <a:rPr lang="en-US" sz="3436">
                  <a:solidFill>
                    <a:srgbClr val="FFFFFF"/>
                  </a:solidFill>
                  <a:latin typeface="Libre Franklin Light"/>
                </a:rPr>
                <a:t>-on style le buton </a:t>
              </a:r>
            </a:p>
            <a:p>
              <a:pPr>
                <a:lnSpc>
                  <a:spcPts val="4810"/>
                </a:lnSpc>
                <a:spcBef>
                  <a:spcPct val="0"/>
                </a:spcBef>
              </a:pPr>
              <a:r>
                <a:rPr lang="en-US" sz="3436">
                  <a:solidFill>
                    <a:srgbClr val="FFFFFF"/>
                  </a:solidFill>
                  <a:latin typeface="Libre Franklin Light"/>
                </a:rPr>
                <a:t>- on style le texte et on le positionne au centre </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685778" y="1314710"/>
            <a:ext cx="13370610" cy="51846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717006" y="6672043"/>
            <a:ext cx="12931569" cy="3784639"/>
          </a:xfrm>
          <a:prstGeom prst="rect">
            <a:avLst/>
          </a:prstGeom>
        </p:spPr>
      </p:pic>
      <p:sp>
        <p:nvSpPr>
          <p:cNvPr name="TextBox 4" id="4"/>
          <p:cNvSpPr txBox="true"/>
          <p:nvPr/>
        </p:nvSpPr>
        <p:spPr>
          <a:xfrm rot="0">
            <a:off x="583284" y="548847"/>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si on clique sur le bouton cette  image s'affiche : </a:t>
            </a:r>
          </a:p>
          <a:p>
            <a:pPr>
              <a:lnSpc>
                <a:spcPts val="5874"/>
              </a:lnSpc>
              <a:spcBef>
                <a:spcPct val="0"/>
              </a:spcBef>
            </a:pPr>
          </a:p>
        </p:txBody>
      </p:sp>
      <p:sp>
        <p:nvSpPr>
          <p:cNvPr name="TextBox 5" id="5"/>
          <p:cNvSpPr txBox="true"/>
          <p:nvPr/>
        </p:nvSpPr>
        <p:spPr>
          <a:xfrm rot="0">
            <a:off x="583284" y="5067300"/>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in html :</a:t>
            </a:r>
          </a:p>
        </p:txBody>
      </p:sp>
      <p:grpSp>
        <p:nvGrpSpPr>
          <p:cNvPr name="Group 6" id="6"/>
          <p:cNvGrpSpPr/>
          <p:nvPr/>
        </p:nvGrpSpPr>
        <p:grpSpPr>
          <a:xfrm rot="0">
            <a:off x="192355" y="2268210"/>
            <a:ext cx="5682313" cy="7278779"/>
            <a:chOff x="0" y="0"/>
            <a:chExt cx="7576418" cy="9705038"/>
          </a:xfrm>
        </p:grpSpPr>
        <p:sp>
          <p:nvSpPr>
            <p:cNvPr name="TextBox 7" id="7"/>
            <p:cNvSpPr txBox="true"/>
            <p:nvPr/>
          </p:nvSpPr>
          <p:spPr>
            <a:xfrm rot="0">
              <a:off x="0" y="-66675"/>
              <a:ext cx="7576418" cy="801181"/>
            </a:xfrm>
            <a:prstGeom prst="rect">
              <a:avLst/>
            </a:prstGeom>
          </p:spPr>
          <p:txBody>
            <a:bodyPr anchor="t" rtlCol="false" tIns="0" lIns="0" bIns="0" rIns="0">
              <a:spAutoFit/>
            </a:bodyPr>
            <a:lstStyle/>
            <a:p>
              <a:pPr>
                <a:lnSpc>
                  <a:spcPts val="5086"/>
                </a:lnSpc>
                <a:spcBef>
                  <a:spcPct val="0"/>
                </a:spcBef>
              </a:pPr>
            </a:p>
          </p:txBody>
        </p:sp>
        <p:sp>
          <p:nvSpPr>
            <p:cNvPr name="TextBox 8" id="8"/>
            <p:cNvSpPr txBox="true"/>
            <p:nvPr/>
          </p:nvSpPr>
          <p:spPr>
            <a:xfrm rot="0">
              <a:off x="0" y="5044930"/>
              <a:ext cx="7576418" cy="4660108"/>
            </a:xfrm>
            <a:prstGeom prst="rect">
              <a:avLst/>
            </a:prstGeom>
          </p:spPr>
          <p:txBody>
            <a:bodyPr anchor="t" rtlCol="false" tIns="0" lIns="0" bIns="0" rIns="0">
              <a:spAutoFit/>
            </a:bodyPr>
            <a:lstStyle/>
            <a:p>
              <a:pPr>
                <a:lnSpc>
                  <a:spcPts val="4000"/>
                </a:lnSpc>
              </a:pPr>
            </a:p>
            <a:p>
              <a:pPr>
                <a:lnSpc>
                  <a:spcPts val="4000"/>
                </a:lnSpc>
              </a:pPr>
              <a:r>
                <a:rPr lang="en-US" sz="2857">
                  <a:solidFill>
                    <a:srgbClr val="FFFFFF"/>
                  </a:solidFill>
                  <a:latin typeface="Libre Franklin Light"/>
                </a:rPr>
                <a:t>-rien de nouveau meme image sans buton avec un text au dessous </a:t>
              </a:r>
            </a:p>
            <a:p>
              <a:pPr>
                <a:lnSpc>
                  <a:spcPts val="4000"/>
                </a:lnSpc>
              </a:pPr>
              <a:r>
                <a:rPr lang="en-US" sz="2857">
                  <a:solidFill>
                    <a:srgbClr val="FFFFFF"/>
                  </a:solidFill>
                  <a:latin typeface="Libre Franklin Light"/>
                </a:rPr>
                <a:t>- avec le code du header et footer </a:t>
              </a:r>
            </a:p>
            <a:p>
              <a:pPr>
                <a:lnSpc>
                  <a:spcPts val="4000"/>
                </a:lnSpc>
                <a:spcBef>
                  <a:spcPct val="0"/>
                </a:spcBef>
              </a:pPr>
              <a:r>
                <a:rPr lang="en-US" sz="2857">
                  <a:solidFill>
                    <a:srgbClr val="FFFFFF"/>
                  </a:solidFill>
                  <a:latin typeface="Libre Franklin Light"/>
                </a:rPr>
                <a:t>(on le copie et colle dans tout les pages html)</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880228"/>
            <a:ext cx="11589747" cy="2575624"/>
            <a:chOff x="0" y="0"/>
            <a:chExt cx="15452996" cy="3434165"/>
          </a:xfrm>
        </p:grpSpPr>
        <p:sp>
          <p:nvSpPr>
            <p:cNvPr name="TextBox 3" id="3"/>
            <p:cNvSpPr txBox="true"/>
            <p:nvPr/>
          </p:nvSpPr>
          <p:spPr>
            <a:xfrm rot="0">
              <a:off x="0" y="0"/>
              <a:ext cx="15452996" cy="1784472"/>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plan : </a:t>
              </a:r>
            </a:p>
          </p:txBody>
        </p:sp>
        <p:sp>
          <p:nvSpPr>
            <p:cNvPr name="TextBox 4" id="4"/>
            <p:cNvSpPr txBox="true"/>
            <p:nvPr/>
          </p:nvSpPr>
          <p:spPr>
            <a:xfrm rot="0">
              <a:off x="0" y="2630136"/>
              <a:ext cx="11360271" cy="804028"/>
            </a:xfrm>
            <a:prstGeom prst="rect">
              <a:avLst/>
            </a:prstGeom>
          </p:spPr>
          <p:txBody>
            <a:bodyPr anchor="t" rtlCol="false" tIns="0" lIns="0" bIns="0" rIns="0">
              <a:spAutoFit/>
            </a:bodyPr>
            <a:lstStyle/>
            <a:p>
              <a:pPr>
                <a:lnSpc>
                  <a:spcPts val="5039"/>
                </a:lnSpc>
                <a:spcBef>
                  <a:spcPct val="0"/>
                </a:spcBef>
              </a:pPr>
            </a:p>
          </p:txBody>
        </p:sp>
      </p:grpSp>
      <p:sp>
        <p:nvSpPr>
          <p:cNvPr name="TextBox 5" id="5"/>
          <p:cNvSpPr txBox="true"/>
          <p:nvPr/>
        </p:nvSpPr>
        <p:spPr>
          <a:xfrm rot="0">
            <a:off x="4379620" y="1625234"/>
            <a:ext cx="12879680" cy="7840421"/>
          </a:xfrm>
          <a:prstGeom prst="rect">
            <a:avLst/>
          </a:prstGeom>
        </p:spPr>
        <p:txBody>
          <a:bodyPr anchor="t" rtlCol="false" tIns="0" lIns="0" bIns="0" rIns="0">
            <a:spAutoFit/>
          </a:bodyPr>
          <a:lstStyle/>
          <a:p>
            <a:pPr marL="636255" indent="-318128" lvl="1">
              <a:lnSpc>
                <a:spcPts val="4125"/>
              </a:lnSpc>
              <a:buFont typeface="Arial"/>
              <a:buChar char="•"/>
            </a:pPr>
            <a:r>
              <a:rPr lang="en-US" sz="2946">
                <a:solidFill>
                  <a:srgbClr val="FFFFFF"/>
                </a:solidFill>
                <a:latin typeface="Libre Franklin Light"/>
              </a:rPr>
              <a:t>- la catégorie visée du site </a:t>
            </a:r>
          </a:p>
          <a:p>
            <a:pPr marL="636255" indent="-318128" lvl="1">
              <a:lnSpc>
                <a:spcPts val="4125"/>
              </a:lnSpc>
              <a:buFont typeface="Arial"/>
              <a:buChar char="•"/>
            </a:pPr>
            <a:r>
              <a:rPr lang="en-US" sz="2946">
                <a:solidFill>
                  <a:srgbClr val="FFFFFF"/>
                </a:solidFill>
                <a:latin typeface="Libre Franklin Light"/>
              </a:rPr>
              <a:t>- les couleurs </a:t>
            </a:r>
          </a:p>
          <a:p>
            <a:pPr marL="636255" indent="-318128" lvl="1">
              <a:lnSpc>
                <a:spcPts val="4125"/>
              </a:lnSpc>
              <a:buFont typeface="Arial"/>
              <a:buChar char="•"/>
            </a:pPr>
            <a:r>
              <a:rPr lang="en-US" sz="2946">
                <a:solidFill>
                  <a:srgbClr val="FFFFFF"/>
                </a:solidFill>
                <a:latin typeface="Libre Franklin Light"/>
              </a:rPr>
              <a:t>- le logo</a:t>
            </a:r>
          </a:p>
          <a:p>
            <a:pPr marL="636255" indent="-318128" lvl="1">
              <a:lnSpc>
                <a:spcPts val="4125"/>
              </a:lnSpc>
              <a:buFont typeface="Arial"/>
              <a:buChar char="•"/>
            </a:pPr>
            <a:r>
              <a:rPr lang="en-US" sz="2946">
                <a:solidFill>
                  <a:srgbClr val="FFFFFF"/>
                </a:solidFill>
                <a:latin typeface="Libre Franklin Light"/>
              </a:rPr>
              <a:t>- page d'accueil</a:t>
            </a:r>
          </a:p>
          <a:p>
            <a:pPr marL="636255" indent="-318128" lvl="1">
              <a:lnSpc>
                <a:spcPts val="4125"/>
              </a:lnSpc>
              <a:buFont typeface="Arial"/>
              <a:buChar char="•"/>
            </a:pPr>
            <a:r>
              <a:rPr lang="en-US" sz="2946">
                <a:solidFill>
                  <a:srgbClr val="FFFFFF"/>
                </a:solidFill>
                <a:latin typeface="Libre Franklin Light"/>
              </a:rPr>
              <a:t>- police des caractéres </a:t>
            </a:r>
          </a:p>
          <a:p>
            <a:pPr marL="636255" indent="-318128" lvl="1">
              <a:lnSpc>
                <a:spcPts val="4125"/>
              </a:lnSpc>
              <a:buFont typeface="Arial"/>
              <a:buChar char="•"/>
            </a:pPr>
            <a:r>
              <a:rPr lang="en-US" sz="2946">
                <a:solidFill>
                  <a:srgbClr val="FFFFFF"/>
                </a:solidFill>
                <a:latin typeface="Libre Franklin Light"/>
              </a:rPr>
              <a:t>- header</a:t>
            </a:r>
          </a:p>
          <a:p>
            <a:pPr marL="636255" indent="-318128" lvl="1">
              <a:lnSpc>
                <a:spcPts val="4125"/>
              </a:lnSpc>
              <a:buFont typeface="Arial"/>
              <a:buChar char="•"/>
            </a:pPr>
            <a:r>
              <a:rPr lang="en-US" sz="2946">
                <a:solidFill>
                  <a:srgbClr val="FFFFFF"/>
                </a:solidFill>
                <a:latin typeface="Libre Franklin Light"/>
              </a:rPr>
              <a:t>-  image d'accueil</a:t>
            </a:r>
          </a:p>
          <a:p>
            <a:pPr marL="636255" indent="-318128" lvl="1">
              <a:lnSpc>
                <a:spcPts val="4125"/>
              </a:lnSpc>
              <a:buFont typeface="Arial"/>
              <a:buChar char="•"/>
            </a:pPr>
            <a:r>
              <a:rPr lang="en-US" sz="2946">
                <a:solidFill>
                  <a:srgbClr val="FFFFFF"/>
                </a:solidFill>
                <a:latin typeface="Libre Franklin Light"/>
              </a:rPr>
              <a:t>- produits en vedette </a:t>
            </a:r>
          </a:p>
          <a:p>
            <a:pPr marL="636255" indent="-318128" lvl="1">
              <a:lnSpc>
                <a:spcPts val="4125"/>
              </a:lnSpc>
              <a:buFont typeface="Arial"/>
              <a:buChar char="•"/>
            </a:pPr>
            <a:r>
              <a:rPr lang="en-US" sz="2946">
                <a:solidFill>
                  <a:srgbClr val="FFFFFF"/>
                </a:solidFill>
                <a:latin typeface="Libre Franklin Light"/>
              </a:rPr>
              <a:t>- annonce</a:t>
            </a:r>
          </a:p>
          <a:p>
            <a:pPr marL="636255" indent="-318128" lvl="1">
              <a:lnSpc>
                <a:spcPts val="4125"/>
              </a:lnSpc>
              <a:buFont typeface="Arial"/>
              <a:buChar char="•"/>
            </a:pPr>
            <a:r>
              <a:rPr lang="en-US" sz="2946">
                <a:solidFill>
                  <a:srgbClr val="FFFFFF"/>
                </a:solidFill>
                <a:latin typeface="Libre Franklin Light"/>
              </a:rPr>
              <a:t>-  la conception </a:t>
            </a:r>
          </a:p>
          <a:p>
            <a:pPr marL="636255" indent="-318128" lvl="1">
              <a:lnSpc>
                <a:spcPts val="4125"/>
              </a:lnSpc>
              <a:buFont typeface="Arial"/>
              <a:buChar char="•"/>
            </a:pPr>
            <a:r>
              <a:rPr lang="en-US" sz="2946">
                <a:solidFill>
                  <a:srgbClr val="FFFFFF"/>
                </a:solidFill>
                <a:latin typeface="Libre Franklin Light"/>
              </a:rPr>
              <a:t>-  registre </a:t>
            </a:r>
          </a:p>
          <a:p>
            <a:pPr marL="636255" indent="-318128" lvl="1">
              <a:lnSpc>
                <a:spcPts val="4125"/>
              </a:lnSpc>
              <a:buFont typeface="Arial"/>
              <a:buChar char="•"/>
            </a:pPr>
            <a:r>
              <a:rPr lang="en-US" sz="2946">
                <a:solidFill>
                  <a:srgbClr val="FFFFFF"/>
                </a:solidFill>
                <a:latin typeface="Libre Franklin Light"/>
              </a:rPr>
              <a:t>-  login</a:t>
            </a:r>
          </a:p>
          <a:p>
            <a:pPr marL="636255" indent="-318128" lvl="1">
              <a:lnSpc>
                <a:spcPts val="4125"/>
              </a:lnSpc>
              <a:buFont typeface="Arial"/>
              <a:buChar char="•"/>
            </a:pPr>
            <a:r>
              <a:rPr lang="en-US" sz="2946">
                <a:solidFill>
                  <a:srgbClr val="FFFFFF"/>
                </a:solidFill>
                <a:latin typeface="Libre Franklin Light"/>
              </a:rPr>
              <a:t>- l'admin</a:t>
            </a:r>
          </a:p>
          <a:p>
            <a:pPr marL="636255" indent="-318128" lvl="1">
              <a:lnSpc>
                <a:spcPts val="4125"/>
              </a:lnSpc>
              <a:buFont typeface="Arial"/>
              <a:buChar char="•"/>
            </a:pPr>
            <a:r>
              <a:rPr lang="en-US" sz="2946">
                <a:solidFill>
                  <a:srgbClr val="FFFFFF"/>
                </a:solidFill>
                <a:latin typeface="Libre Franklin Light"/>
              </a:rPr>
              <a:t>- le panier </a:t>
            </a:r>
          </a:p>
          <a:p>
            <a:pPr>
              <a:lnSpc>
                <a:spcPts val="4125"/>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801550"/>
            <a:ext cx="4163608" cy="40079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434702" y="1801550"/>
            <a:ext cx="7299423" cy="4103967"/>
          </a:xfrm>
          <a:prstGeom prst="rect">
            <a:avLst/>
          </a:prstGeom>
        </p:spPr>
      </p:pic>
      <p:sp>
        <p:nvSpPr>
          <p:cNvPr name="TextBox 4" id="4"/>
          <p:cNvSpPr txBox="true"/>
          <p:nvPr/>
        </p:nvSpPr>
        <p:spPr>
          <a:xfrm rot="0">
            <a:off x="1028700" y="2932177"/>
            <a:ext cx="7545197" cy="503592"/>
          </a:xfrm>
          <a:prstGeom prst="rect">
            <a:avLst/>
          </a:prstGeom>
        </p:spPr>
        <p:txBody>
          <a:bodyPr anchor="t" rtlCol="false" tIns="0" lIns="0" bIns="0" rIns="0">
            <a:spAutoFit/>
          </a:bodyPr>
          <a:lstStyle/>
          <a:p>
            <a:pPr>
              <a:lnSpc>
                <a:spcPts val="4121"/>
              </a:lnSpc>
              <a:spcBef>
                <a:spcPct val="0"/>
              </a:spcBef>
            </a:pPr>
          </a:p>
        </p:txBody>
      </p:sp>
      <p:grpSp>
        <p:nvGrpSpPr>
          <p:cNvPr name="Group 5" id="5"/>
          <p:cNvGrpSpPr/>
          <p:nvPr/>
        </p:nvGrpSpPr>
        <p:grpSpPr>
          <a:xfrm rot="0">
            <a:off x="1028700" y="546880"/>
            <a:ext cx="10263478" cy="2106479"/>
            <a:chOff x="0" y="0"/>
            <a:chExt cx="13684638" cy="2808638"/>
          </a:xfrm>
        </p:grpSpPr>
        <p:sp>
          <p:nvSpPr>
            <p:cNvPr name="TextBox 6" id="6"/>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échanger des images :</a:t>
              </a:r>
            </a:p>
          </p:txBody>
        </p:sp>
        <p:sp>
          <p:nvSpPr>
            <p:cNvPr name="TextBox 7" id="7"/>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8" id="8"/>
          <p:cNvSpPr txBox="true"/>
          <p:nvPr/>
        </p:nvSpPr>
        <p:spPr>
          <a:xfrm rot="0">
            <a:off x="1865068" y="6668315"/>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on a créer un tableau des petits images </a:t>
            </a:r>
          </a:p>
        </p:txBody>
      </p:sp>
      <p:sp>
        <p:nvSpPr>
          <p:cNvPr name="TextBox 9" id="9"/>
          <p:cNvSpPr txBox="true"/>
          <p:nvPr/>
        </p:nvSpPr>
        <p:spPr>
          <a:xfrm rot="0">
            <a:off x="1865068" y="7304693"/>
            <a:ext cx="16263854" cy="145552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si on clique sur un des petits  image elle va prendre la main image source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95401" y="2020670"/>
            <a:ext cx="12063899" cy="7631118"/>
          </a:xfrm>
          <a:prstGeom prst="rect">
            <a:avLst/>
          </a:prstGeom>
        </p:spPr>
      </p:pic>
      <p:grpSp>
        <p:nvGrpSpPr>
          <p:cNvPr name="Group 3" id="3"/>
          <p:cNvGrpSpPr/>
          <p:nvPr/>
        </p:nvGrpSpPr>
        <p:grpSpPr>
          <a:xfrm rot="0">
            <a:off x="1028700" y="763164"/>
            <a:ext cx="10263478" cy="3201054"/>
            <a:chOff x="0" y="0"/>
            <a:chExt cx="13684638" cy="4268072"/>
          </a:xfrm>
        </p:grpSpPr>
        <p:sp>
          <p:nvSpPr>
            <p:cNvPr name="TextBox 4" id="4"/>
            <p:cNvSpPr txBox="true"/>
            <p:nvPr/>
          </p:nvSpPr>
          <p:spPr>
            <a:xfrm rot="0">
              <a:off x="0" y="0"/>
              <a:ext cx="13684638" cy="2918867"/>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la conception : </a:t>
              </a:r>
            </a:p>
            <a:p>
              <a:pPr>
                <a:lnSpc>
                  <a:spcPts val="8636"/>
                </a:lnSpc>
              </a:pPr>
            </a:p>
          </p:txBody>
        </p:sp>
        <p:sp>
          <p:nvSpPr>
            <p:cNvPr name="TextBox 5" id="5"/>
            <p:cNvSpPr txBox="true"/>
            <p:nvPr/>
          </p:nvSpPr>
          <p:spPr>
            <a:xfrm rot="0">
              <a:off x="0" y="3615666"/>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6" id="6"/>
          <p:cNvSpPr txBox="true"/>
          <p:nvPr/>
        </p:nvSpPr>
        <p:spPr>
          <a:xfrm rot="0">
            <a:off x="1395220" y="2769229"/>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1 - merise </a:t>
            </a:r>
          </a:p>
          <a:p>
            <a:pPr>
              <a:lnSpc>
                <a:spcPts val="5874"/>
              </a:lnSpc>
              <a:spcBef>
                <a:spcPct val="0"/>
              </a:spcBef>
            </a:pPr>
          </a:p>
        </p:txBody>
      </p:sp>
      <p:sp>
        <p:nvSpPr>
          <p:cNvPr name="TextBox 7" id="7"/>
          <p:cNvSpPr txBox="true"/>
          <p:nvPr/>
        </p:nvSpPr>
        <p:spPr>
          <a:xfrm rot="0">
            <a:off x="1633191" y="3687972"/>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MLD</a:t>
            </a:r>
          </a:p>
          <a:p>
            <a:pPr>
              <a:lnSpc>
                <a:spcPts val="5874"/>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543" b="0"/>
          <a:stretch>
            <a:fillRect/>
          </a:stretch>
        </p:blipFill>
        <p:spPr>
          <a:xfrm flipH="false" flipV="false" rot="0">
            <a:off x="9527147" y="1028700"/>
            <a:ext cx="6320579" cy="8867801"/>
          </a:xfrm>
          <a:prstGeom prst="rect">
            <a:avLst/>
          </a:prstGeom>
        </p:spPr>
      </p:pic>
      <p:sp>
        <p:nvSpPr>
          <p:cNvPr name="TextBox 3" id="3"/>
          <p:cNvSpPr txBox="true"/>
          <p:nvPr/>
        </p:nvSpPr>
        <p:spPr>
          <a:xfrm rot="0">
            <a:off x="1346351" y="1699057"/>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2 - UML </a:t>
            </a:r>
          </a:p>
        </p:txBody>
      </p:sp>
      <p:sp>
        <p:nvSpPr>
          <p:cNvPr name="TextBox 4" id="4"/>
          <p:cNvSpPr txBox="true"/>
          <p:nvPr/>
        </p:nvSpPr>
        <p:spPr>
          <a:xfrm rot="0">
            <a:off x="1395220" y="2769229"/>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diagramme d'activité  </a:t>
            </a:r>
          </a:p>
          <a:p>
            <a:pPr>
              <a:lnSpc>
                <a:spcPts val="5874"/>
              </a:lnSpc>
              <a:spcBef>
                <a:spcPct val="0"/>
              </a:spcBef>
            </a:pPr>
          </a:p>
        </p:txBody>
      </p:sp>
      <p:sp>
        <p:nvSpPr>
          <p:cNvPr name="TextBox 5" id="5"/>
          <p:cNvSpPr txBox="true"/>
          <p:nvPr/>
        </p:nvSpPr>
        <p:spPr>
          <a:xfrm rot="0">
            <a:off x="2299303" y="4111822"/>
            <a:ext cx="16263854" cy="712578"/>
          </a:xfrm>
          <a:prstGeom prst="rect">
            <a:avLst/>
          </a:prstGeom>
        </p:spPr>
        <p:txBody>
          <a:bodyPr anchor="t" rtlCol="false" tIns="0" lIns="0" bIns="0" rIns="0">
            <a:spAutoFit/>
          </a:bodyPr>
          <a:lstStyle/>
          <a:p>
            <a:pPr marL="905865" indent="-452933" lvl="1">
              <a:lnSpc>
                <a:spcPts val="5874"/>
              </a:lnSpc>
              <a:buFont typeface="Arial"/>
              <a:buChar char="•"/>
            </a:pPr>
            <a:r>
              <a:rPr lang="en-US" sz="4195">
                <a:solidFill>
                  <a:srgbClr val="FFFFFF"/>
                </a:solidFill>
                <a:latin typeface="Libre Franklin Light"/>
              </a:rPr>
              <a:t>l'inscription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783670" y="671942"/>
            <a:ext cx="7511542" cy="9495722"/>
          </a:xfrm>
          <a:prstGeom prst="rect">
            <a:avLst/>
          </a:prstGeom>
        </p:spPr>
      </p:pic>
      <p:sp>
        <p:nvSpPr>
          <p:cNvPr name="TextBox 3" id="3"/>
          <p:cNvSpPr txBox="true"/>
          <p:nvPr/>
        </p:nvSpPr>
        <p:spPr>
          <a:xfrm rot="0">
            <a:off x="1346351" y="1699057"/>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2- UML </a:t>
            </a:r>
          </a:p>
        </p:txBody>
      </p:sp>
      <p:sp>
        <p:nvSpPr>
          <p:cNvPr name="TextBox 4" id="4"/>
          <p:cNvSpPr txBox="true"/>
          <p:nvPr/>
        </p:nvSpPr>
        <p:spPr>
          <a:xfrm rot="0">
            <a:off x="1395220" y="2769229"/>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diagramme d'activité  </a:t>
            </a:r>
          </a:p>
          <a:p>
            <a:pPr>
              <a:lnSpc>
                <a:spcPts val="5874"/>
              </a:lnSpc>
              <a:spcBef>
                <a:spcPct val="0"/>
              </a:spcBef>
            </a:pPr>
          </a:p>
        </p:txBody>
      </p:sp>
      <p:sp>
        <p:nvSpPr>
          <p:cNvPr name="TextBox 5" id="5"/>
          <p:cNvSpPr txBox="true"/>
          <p:nvPr/>
        </p:nvSpPr>
        <p:spPr>
          <a:xfrm rot="0">
            <a:off x="2787997" y="4148556"/>
            <a:ext cx="16263854" cy="712578"/>
          </a:xfrm>
          <a:prstGeom prst="rect">
            <a:avLst/>
          </a:prstGeom>
        </p:spPr>
        <p:txBody>
          <a:bodyPr anchor="t" rtlCol="false" tIns="0" lIns="0" bIns="0" rIns="0">
            <a:spAutoFit/>
          </a:bodyPr>
          <a:lstStyle/>
          <a:p>
            <a:pPr marL="905865" indent="-452933" lvl="1">
              <a:lnSpc>
                <a:spcPts val="5874"/>
              </a:lnSpc>
              <a:buFont typeface="Arial"/>
              <a:buChar char="•"/>
            </a:pPr>
            <a:r>
              <a:rPr lang="en-US" sz="4195">
                <a:solidFill>
                  <a:srgbClr val="FFFFFF"/>
                </a:solidFill>
                <a:latin typeface="Libre Franklin Light"/>
              </a:rPr>
              <a:t>l'authentification</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
        <p:nvSpPr>
          <p:cNvPr name="TextBox 2" id="2"/>
          <p:cNvSpPr txBox="true"/>
          <p:nvPr/>
        </p:nvSpPr>
        <p:spPr>
          <a:xfrm rot="0">
            <a:off x="1346351" y="1699057"/>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2 - UML </a:t>
            </a:r>
          </a:p>
        </p:txBody>
      </p:sp>
      <p:sp>
        <p:nvSpPr>
          <p:cNvPr name="TextBox 3" id="3"/>
          <p:cNvSpPr txBox="true"/>
          <p:nvPr/>
        </p:nvSpPr>
        <p:spPr>
          <a:xfrm rot="0">
            <a:off x="1395220" y="2769229"/>
            <a:ext cx="16263854" cy="145552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diagramme de séquence </a:t>
            </a:r>
          </a:p>
          <a:p>
            <a:pPr>
              <a:lnSpc>
                <a:spcPts val="5874"/>
              </a:lnSpc>
              <a:spcBef>
                <a:spcPct val="0"/>
              </a:spcBef>
            </a:pPr>
          </a:p>
        </p:txBody>
      </p:sp>
      <p:sp>
        <p:nvSpPr>
          <p:cNvPr name="TextBox 4" id="4"/>
          <p:cNvSpPr txBox="true"/>
          <p:nvPr/>
        </p:nvSpPr>
        <p:spPr>
          <a:xfrm rot="0">
            <a:off x="2787997" y="4148556"/>
            <a:ext cx="16263854" cy="712578"/>
          </a:xfrm>
          <a:prstGeom prst="rect">
            <a:avLst/>
          </a:prstGeom>
        </p:spPr>
        <p:txBody>
          <a:bodyPr anchor="t" rtlCol="false" tIns="0" lIns="0" bIns="0" rIns="0">
            <a:spAutoFit/>
          </a:bodyPr>
          <a:lstStyle/>
          <a:p>
            <a:pPr marL="905865" indent="-452933" lvl="1">
              <a:lnSpc>
                <a:spcPts val="5874"/>
              </a:lnSpc>
              <a:buFont typeface="Arial"/>
              <a:buChar char="•"/>
            </a:pPr>
            <a:r>
              <a:rPr lang="en-US" sz="4195">
                <a:solidFill>
                  <a:srgbClr val="FFFFFF"/>
                </a:solidFill>
                <a:latin typeface="Libre Franklin Light"/>
              </a:rPr>
              <a:t>suppression d'article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66604" y="765688"/>
            <a:ext cx="13745934" cy="8879091"/>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23" r="0" b="0"/>
          <a:stretch>
            <a:fillRect/>
          </a:stretch>
        </p:blipFill>
        <p:spPr>
          <a:xfrm flipH="false" flipV="false" rot="0">
            <a:off x="6303290" y="6244346"/>
            <a:ext cx="11535466" cy="3228147"/>
          </a:xfrm>
          <a:prstGeom prst="rect">
            <a:avLst/>
          </a:prstGeom>
        </p:spPr>
      </p:pic>
      <p:sp>
        <p:nvSpPr>
          <p:cNvPr name="TextBox 3" id="3"/>
          <p:cNvSpPr txBox="true"/>
          <p:nvPr/>
        </p:nvSpPr>
        <p:spPr>
          <a:xfrm rot="0">
            <a:off x="1346351" y="1610475"/>
            <a:ext cx="16263854" cy="870693"/>
          </a:xfrm>
          <a:prstGeom prst="rect">
            <a:avLst/>
          </a:prstGeom>
        </p:spPr>
        <p:txBody>
          <a:bodyPr anchor="t" rtlCol="false" tIns="0" lIns="0" bIns="0" rIns="0">
            <a:spAutoFit/>
          </a:bodyPr>
          <a:lstStyle/>
          <a:p>
            <a:pPr>
              <a:lnSpc>
                <a:spcPts val="7134"/>
              </a:lnSpc>
              <a:spcBef>
                <a:spcPct val="0"/>
              </a:spcBef>
            </a:pPr>
            <a:r>
              <a:rPr lang="en-US" sz="5095">
                <a:solidFill>
                  <a:srgbClr val="FFFFFF"/>
                </a:solidFill>
                <a:latin typeface="Libre Franklin Light"/>
              </a:rPr>
              <a:t>Register </a:t>
            </a:r>
          </a:p>
        </p:txBody>
      </p:sp>
      <p:sp>
        <p:nvSpPr>
          <p:cNvPr name="TextBox 4" id="4"/>
          <p:cNvSpPr txBox="true"/>
          <p:nvPr/>
        </p:nvSpPr>
        <p:spPr>
          <a:xfrm rot="0">
            <a:off x="758911" y="2885001"/>
            <a:ext cx="16263854" cy="368437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on va d'abord vérifier si il y a une session logged ou si la session est true qui va nous rediriger sur la page d'accueil</a:t>
            </a:r>
          </a:p>
          <a:p>
            <a:pPr>
              <a:lnSpc>
                <a:spcPts val="5874"/>
              </a:lnSpc>
              <a:spcBef>
                <a:spcPct val="0"/>
              </a:spcBef>
            </a:pPr>
            <a:r>
              <a:rPr lang="en-US" sz="4195">
                <a:solidFill>
                  <a:srgbClr val="FFFFFF"/>
                </a:solidFill>
                <a:latin typeface="Libre Franklin Light"/>
              </a:rPr>
              <a:t>- et il va vérifier si on a cliquer sur une bouton submit qui va créer un objet de type USERCONTROLLER et ce nouveau objet va lancer la fonction register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8721" r="0" b="19140"/>
          <a:stretch>
            <a:fillRect/>
          </a:stretch>
        </p:blipFill>
        <p:spPr>
          <a:xfrm flipH="false" flipV="false" rot="0">
            <a:off x="743369" y="1514901"/>
            <a:ext cx="16125784" cy="7515229"/>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50387" y="583158"/>
            <a:ext cx="14253448" cy="8211524"/>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90235" y="3636287"/>
            <a:ext cx="16307531" cy="5374352"/>
          </a:xfrm>
          <a:prstGeom prst="rect">
            <a:avLst/>
          </a:prstGeom>
        </p:spPr>
      </p:pic>
      <p:grpSp>
        <p:nvGrpSpPr>
          <p:cNvPr name="Group 3" id="3"/>
          <p:cNvGrpSpPr/>
          <p:nvPr/>
        </p:nvGrpSpPr>
        <p:grpSpPr>
          <a:xfrm rot="0">
            <a:off x="1028700" y="1310451"/>
            <a:ext cx="10263478" cy="2106479"/>
            <a:chOff x="0" y="0"/>
            <a:chExt cx="13684638" cy="2808638"/>
          </a:xfrm>
        </p:grpSpPr>
        <p:sp>
          <p:nvSpPr>
            <p:cNvPr name="TextBox 4" id="4"/>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login : </a:t>
              </a:r>
            </a:p>
          </p:txBody>
        </p:sp>
        <p:sp>
          <p:nvSpPr>
            <p:cNvPr name="TextBox 5" id="5"/>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6" id="6"/>
          <p:cNvSpPr txBox="true"/>
          <p:nvPr/>
        </p:nvSpPr>
        <p:spPr>
          <a:xfrm rot="0">
            <a:off x="4173771" y="1651113"/>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usercontroller.php</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
        <p:nvSpPr>
          <p:cNvPr name="TextBox 2" id="2"/>
          <p:cNvSpPr txBox="true"/>
          <p:nvPr/>
        </p:nvSpPr>
        <p:spPr>
          <a:xfrm rot="0">
            <a:off x="5571441" y="3486340"/>
            <a:ext cx="11000086" cy="1343025"/>
          </a:xfrm>
          <a:prstGeom prst="rect">
            <a:avLst/>
          </a:prstGeom>
        </p:spPr>
        <p:txBody>
          <a:bodyPr anchor="t" rtlCol="false" tIns="0" lIns="0" bIns="0" rIns="0">
            <a:spAutoFit/>
          </a:bodyPr>
          <a:lstStyle/>
          <a:p>
            <a:pPr>
              <a:lnSpc>
                <a:spcPts val="10559"/>
              </a:lnSpc>
            </a:pPr>
            <a:r>
              <a:rPr lang="en-US" sz="8799">
                <a:solidFill>
                  <a:srgbClr val="CB6CE6"/>
                </a:solidFill>
                <a:latin typeface="Libre Franklin Bold"/>
              </a:rPr>
              <a:t>L'objectif : </a:t>
            </a:r>
          </a:p>
        </p:txBody>
      </p:sp>
      <p:sp>
        <p:nvSpPr>
          <p:cNvPr name="TextBox 3" id="3"/>
          <p:cNvSpPr txBox="true"/>
          <p:nvPr/>
        </p:nvSpPr>
        <p:spPr>
          <a:xfrm rot="0">
            <a:off x="2367319" y="5048250"/>
            <a:ext cx="13680623" cy="823618"/>
          </a:xfrm>
          <a:prstGeom prst="rect">
            <a:avLst/>
          </a:prstGeom>
        </p:spPr>
        <p:txBody>
          <a:bodyPr anchor="t" rtlCol="false" tIns="0" lIns="0" bIns="0" rIns="0">
            <a:spAutoFit/>
          </a:bodyPr>
          <a:lstStyle/>
          <a:p>
            <a:pPr>
              <a:lnSpc>
                <a:spcPts val="6724"/>
              </a:lnSpc>
            </a:pPr>
            <a:r>
              <a:rPr lang="en-US" sz="4803">
                <a:solidFill>
                  <a:srgbClr val="FFFFFF"/>
                </a:solidFill>
                <a:latin typeface="Libre Franklin Light"/>
              </a:rPr>
              <a:t>création site web de vente vêtements en ligne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77870" y="3586021"/>
            <a:ext cx="10320397" cy="5672279"/>
          </a:xfrm>
          <a:prstGeom prst="rect">
            <a:avLst/>
          </a:prstGeom>
        </p:spPr>
      </p:pic>
      <p:sp>
        <p:nvSpPr>
          <p:cNvPr name="TextBox 3" id="3"/>
          <p:cNvSpPr txBox="true"/>
          <p:nvPr/>
        </p:nvSpPr>
        <p:spPr>
          <a:xfrm rot="0">
            <a:off x="2193828" y="1714744"/>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 user.php</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002675"/>
            <a:ext cx="15399346" cy="5754397"/>
          </a:xfrm>
          <a:prstGeom prst="rect">
            <a:avLst/>
          </a:prstGeom>
        </p:spPr>
      </p:pic>
      <p:sp>
        <p:nvSpPr>
          <p:cNvPr name="TextBox 3" id="3"/>
          <p:cNvSpPr txBox="true"/>
          <p:nvPr/>
        </p:nvSpPr>
        <p:spPr>
          <a:xfrm rot="0">
            <a:off x="2193828" y="1714744"/>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navbar.PHP</a:t>
            </a:r>
          </a:p>
        </p:txBody>
      </p:sp>
      <p:sp>
        <p:nvSpPr>
          <p:cNvPr name="TextBox 4" id="4"/>
          <p:cNvSpPr txBox="true"/>
          <p:nvPr/>
        </p:nvSpPr>
        <p:spPr>
          <a:xfrm rot="0">
            <a:off x="1832860" y="667687"/>
            <a:ext cx="16263854" cy="953244"/>
          </a:xfrm>
          <a:prstGeom prst="rect">
            <a:avLst/>
          </a:prstGeom>
        </p:spPr>
        <p:txBody>
          <a:bodyPr anchor="t" rtlCol="false" tIns="0" lIns="0" bIns="0" rIns="0">
            <a:spAutoFit/>
          </a:bodyPr>
          <a:lstStyle/>
          <a:p>
            <a:pPr>
              <a:lnSpc>
                <a:spcPts val="7834"/>
              </a:lnSpc>
              <a:spcBef>
                <a:spcPct val="0"/>
              </a:spcBef>
            </a:pPr>
            <a:r>
              <a:rPr lang="en-US" sz="5595">
                <a:solidFill>
                  <a:srgbClr val="FFFFFF"/>
                </a:solidFill>
                <a:latin typeface="Libre Franklin Light"/>
              </a:rPr>
              <a:t>log out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89474" y="3719156"/>
            <a:ext cx="9509052" cy="4163727"/>
          </a:xfrm>
          <a:prstGeom prst="rect">
            <a:avLst/>
          </a:prstGeom>
        </p:spPr>
      </p:pic>
      <p:sp>
        <p:nvSpPr>
          <p:cNvPr name="TextBox 3" id="3"/>
          <p:cNvSpPr txBox="true"/>
          <p:nvPr/>
        </p:nvSpPr>
        <p:spPr>
          <a:xfrm rot="0">
            <a:off x="758911" y="4370901"/>
            <a:ext cx="16263854" cy="712578"/>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CB6C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80256" y="3817024"/>
            <a:ext cx="9727487" cy="2652951"/>
          </a:xfrm>
          <a:prstGeom prst="rect">
            <a:avLst/>
          </a:prstGeom>
        </p:spPr>
      </p:pic>
      <p:grpSp>
        <p:nvGrpSpPr>
          <p:cNvPr name="Group 3" id="3"/>
          <p:cNvGrpSpPr/>
          <p:nvPr/>
        </p:nvGrpSpPr>
        <p:grpSpPr>
          <a:xfrm rot="0">
            <a:off x="1028700" y="1595801"/>
            <a:ext cx="10263478" cy="1535778"/>
            <a:chOff x="0" y="0"/>
            <a:chExt cx="13684638" cy="2047705"/>
          </a:xfrm>
        </p:grpSpPr>
        <p:sp>
          <p:nvSpPr>
            <p:cNvPr name="TextBox 4" id="4"/>
            <p:cNvSpPr txBox="true"/>
            <p:nvPr/>
          </p:nvSpPr>
          <p:spPr>
            <a:xfrm rot="0">
              <a:off x="0" y="0"/>
              <a:ext cx="13684638" cy="698500"/>
            </a:xfrm>
            <a:prstGeom prst="rect">
              <a:avLst/>
            </a:prstGeom>
          </p:spPr>
          <p:txBody>
            <a:bodyPr anchor="t" rtlCol="false" tIns="0" lIns="0" bIns="0" rIns="0">
              <a:spAutoFit/>
            </a:bodyPr>
            <a:lstStyle/>
            <a:p>
              <a:pPr>
                <a:lnSpc>
                  <a:spcPts val="4196"/>
                </a:lnSpc>
              </a:pPr>
              <a:r>
                <a:rPr lang="en-US" sz="3497">
                  <a:solidFill>
                    <a:srgbClr val="FFFFFF"/>
                  </a:solidFill>
                  <a:latin typeface="Libre Franklin Bold"/>
                </a:rPr>
                <a:t>usercontroller.php</a:t>
              </a:r>
            </a:p>
          </p:txBody>
        </p:sp>
        <p:sp>
          <p:nvSpPr>
            <p:cNvPr name="TextBox 5" id="5"/>
            <p:cNvSpPr txBox="true"/>
            <p:nvPr/>
          </p:nvSpPr>
          <p:spPr>
            <a:xfrm rot="0">
              <a:off x="0" y="1395299"/>
              <a:ext cx="10060262" cy="652406"/>
            </a:xfrm>
            <a:prstGeom prst="rect">
              <a:avLst/>
            </a:prstGeom>
          </p:spPr>
          <p:txBody>
            <a:bodyPr anchor="t" rtlCol="false" tIns="0" lIns="0" bIns="0" rIns="0">
              <a:spAutoFit/>
            </a:bodyPr>
            <a:lstStyle/>
            <a:p>
              <a:pPr>
                <a:lnSpc>
                  <a:spcPts val="4121"/>
                </a:lnSpc>
                <a:spcBef>
                  <a:spcPct val="0"/>
                </a:spcBef>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9796" y="3170288"/>
            <a:ext cx="13871479" cy="2462498"/>
          </a:xfrm>
          <a:prstGeom prst="rect">
            <a:avLst/>
          </a:prstGeom>
        </p:spPr>
      </p:pic>
      <p:grpSp>
        <p:nvGrpSpPr>
          <p:cNvPr name="Group 3" id="3"/>
          <p:cNvGrpSpPr/>
          <p:nvPr/>
        </p:nvGrpSpPr>
        <p:grpSpPr>
          <a:xfrm rot="0">
            <a:off x="1028700" y="1310451"/>
            <a:ext cx="10263478" cy="2106479"/>
            <a:chOff x="0" y="0"/>
            <a:chExt cx="13684638" cy="2808638"/>
          </a:xfrm>
        </p:grpSpPr>
        <p:sp>
          <p:nvSpPr>
            <p:cNvPr name="TextBox 4" id="4"/>
            <p:cNvSpPr txBox="true"/>
            <p:nvPr/>
          </p:nvSpPr>
          <p:spPr>
            <a:xfrm rot="0">
              <a:off x="0" y="0"/>
              <a:ext cx="13684638" cy="1459434"/>
            </a:xfrm>
            <a:prstGeom prst="rect">
              <a:avLst/>
            </a:prstGeom>
          </p:spPr>
          <p:txBody>
            <a:bodyPr anchor="t" rtlCol="false" tIns="0" lIns="0" bIns="0" rIns="0">
              <a:spAutoFit/>
            </a:bodyPr>
            <a:lstStyle/>
            <a:p>
              <a:pPr>
                <a:lnSpc>
                  <a:spcPts val="8636"/>
                </a:lnSpc>
              </a:pPr>
              <a:r>
                <a:rPr lang="en-US" sz="7197">
                  <a:solidFill>
                    <a:srgbClr val="FFFFFF"/>
                  </a:solidFill>
                  <a:latin typeface="Libre Franklin Bold"/>
                </a:rPr>
                <a:t>l'admin : </a:t>
              </a:r>
            </a:p>
          </p:txBody>
        </p:sp>
        <p:sp>
          <p:nvSpPr>
            <p:cNvPr name="TextBox 5" id="5"/>
            <p:cNvSpPr txBox="true"/>
            <p:nvPr/>
          </p:nvSpPr>
          <p:spPr>
            <a:xfrm rot="0">
              <a:off x="0" y="2156232"/>
              <a:ext cx="10060262" cy="652406"/>
            </a:xfrm>
            <a:prstGeom prst="rect">
              <a:avLst/>
            </a:prstGeom>
          </p:spPr>
          <p:txBody>
            <a:bodyPr anchor="t" rtlCol="false" tIns="0" lIns="0" bIns="0" rIns="0">
              <a:spAutoFit/>
            </a:bodyPr>
            <a:lstStyle/>
            <a:p>
              <a:pPr>
                <a:lnSpc>
                  <a:spcPts val="4121"/>
                </a:lnSpc>
                <a:spcBef>
                  <a:spcPct val="0"/>
                </a:spcBef>
              </a:pPr>
            </a:p>
          </p:txBody>
        </p:sp>
      </p:grpSp>
      <p:sp>
        <p:nvSpPr>
          <p:cNvPr name="TextBox 6" id="6"/>
          <p:cNvSpPr txBox="true"/>
          <p:nvPr/>
        </p:nvSpPr>
        <p:spPr>
          <a:xfrm rot="0">
            <a:off x="1012073" y="5573922"/>
            <a:ext cx="16263854" cy="3684378"/>
          </a:xfrm>
          <a:prstGeom prst="rect">
            <a:avLst/>
          </a:prstGeom>
        </p:spPr>
        <p:txBody>
          <a:bodyPr anchor="t" rtlCol="false" tIns="0" lIns="0" bIns="0" rIns="0">
            <a:spAutoFit/>
          </a:bodyPr>
          <a:lstStyle/>
          <a:p>
            <a:pPr>
              <a:lnSpc>
                <a:spcPts val="5874"/>
              </a:lnSpc>
            </a:pPr>
            <a:r>
              <a:rPr lang="en-US" sz="4195">
                <a:solidFill>
                  <a:srgbClr val="FFFFFF"/>
                </a:solidFill>
                <a:latin typeface="Libre Franklin Light"/>
              </a:rPr>
              <a:t>- si on a l session logged in il va automatiquement aficher une icone dans le header pour log out</a:t>
            </a:r>
          </a:p>
          <a:p>
            <a:pPr>
              <a:lnSpc>
                <a:spcPts val="5874"/>
              </a:lnSpc>
            </a:pPr>
            <a:r>
              <a:rPr lang="en-US" sz="4195">
                <a:solidFill>
                  <a:srgbClr val="FFFFFF"/>
                </a:solidFill>
                <a:latin typeface="Libre Franklin Light"/>
              </a:rPr>
              <a:t>- si la personne a s'authentifier est  un admin on affiche dans le header un lien admin </a:t>
            </a:r>
          </a:p>
          <a:p>
            <a:pPr>
              <a:lnSpc>
                <a:spcPts val="5874"/>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46790" y="1242557"/>
            <a:ext cx="12409962" cy="35483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346790" y="6160785"/>
            <a:ext cx="11953974" cy="2427969"/>
          </a:xfrm>
          <a:prstGeom prst="rect">
            <a:avLst/>
          </a:prstGeom>
        </p:spPr>
      </p:pic>
      <p:sp>
        <p:nvSpPr>
          <p:cNvPr name="TextBox 4" id="4"/>
          <p:cNvSpPr txBox="true"/>
          <p:nvPr/>
        </p:nvSpPr>
        <p:spPr>
          <a:xfrm rot="0">
            <a:off x="2346790" y="5246832"/>
            <a:ext cx="15650288" cy="2127938"/>
          </a:xfrm>
          <a:prstGeom prst="rect">
            <a:avLst/>
          </a:prstGeom>
        </p:spPr>
        <p:txBody>
          <a:bodyPr anchor="t" rtlCol="false" tIns="0" lIns="0" bIns="0" rIns="0">
            <a:spAutoFit/>
          </a:bodyPr>
          <a:lstStyle/>
          <a:p>
            <a:pPr>
              <a:lnSpc>
                <a:spcPts val="5652"/>
              </a:lnSpc>
            </a:pPr>
            <a:r>
              <a:rPr lang="en-US" sz="4037">
                <a:solidFill>
                  <a:srgbClr val="FFFFFF"/>
                </a:solidFill>
                <a:latin typeface="Libre Franklin Light"/>
              </a:rPr>
              <a:t>-on fait une loop qui affiche tout les produits</a:t>
            </a:r>
          </a:p>
          <a:p>
            <a:pPr>
              <a:lnSpc>
                <a:spcPts val="5652"/>
              </a:lnSpc>
            </a:pPr>
          </a:p>
          <a:p>
            <a:pPr>
              <a:lnSpc>
                <a:spcPts val="5652"/>
              </a:lnSpc>
              <a:spcBef>
                <a:spcPct val="0"/>
              </a:spcBef>
            </a:pPr>
          </a:p>
        </p:txBody>
      </p:sp>
      <p:sp>
        <p:nvSpPr>
          <p:cNvPr name="TextBox 5" id="5"/>
          <p:cNvSpPr txBox="true"/>
          <p:nvPr/>
        </p:nvSpPr>
        <p:spPr>
          <a:xfrm rot="0">
            <a:off x="2028242" y="8503030"/>
            <a:ext cx="15650288" cy="2127938"/>
          </a:xfrm>
          <a:prstGeom prst="rect">
            <a:avLst/>
          </a:prstGeom>
        </p:spPr>
        <p:txBody>
          <a:bodyPr anchor="t" rtlCol="false" tIns="0" lIns="0" bIns="0" rIns="0">
            <a:spAutoFit/>
          </a:bodyPr>
          <a:lstStyle/>
          <a:p>
            <a:pPr>
              <a:lnSpc>
                <a:spcPts val="5652"/>
              </a:lnSpc>
            </a:pPr>
            <a:r>
              <a:rPr lang="en-US" sz="4037">
                <a:solidFill>
                  <a:srgbClr val="FFFFFF"/>
                </a:solidFill>
                <a:latin typeface="Libre Franklin Light"/>
              </a:rPr>
              <a:t>-on click la fonction s active qui fait la suppression</a:t>
            </a:r>
          </a:p>
          <a:p>
            <a:pPr>
              <a:lnSpc>
                <a:spcPts val="5652"/>
              </a:lnSpc>
            </a:pPr>
          </a:p>
          <a:p>
            <a:pPr>
              <a:lnSpc>
                <a:spcPts val="5652"/>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57498" y="6062373"/>
            <a:ext cx="8884284" cy="37206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30807" y="2562530"/>
            <a:ext cx="9932126" cy="2580970"/>
          </a:xfrm>
          <a:prstGeom prst="rect">
            <a:avLst/>
          </a:prstGeom>
        </p:spPr>
      </p:pic>
      <p:sp>
        <p:nvSpPr>
          <p:cNvPr name="TextBox 4" id="4"/>
          <p:cNvSpPr txBox="true"/>
          <p:nvPr/>
        </p:nvSpPr>
        <p:spPr>
          <a:xfrm rot="0">
            <a:off x="1858952" y="5731555"/>
            <a:ext cx="15650288" cy="1413016"/>
          </a:xfrm>
          <a:prstGeom prst="rect">
            <a:avLst/>
          </a:prstGeom>
        </p:spPr>
        <p:txBody>
          <a:bodyPr anchor="t" rtlCol="false" tIns="0" lIns="0" bIns="0" rIns="0">
            <a:spAutoFit/>
          </a:bodyPr>
          <a:lstStyle/>
          <a:p>
            <a:pPr>
              <a:lnSpc>
                <a:spcPts val="5652"/>
              </a:lnSpc>
            </a:pPr>
            <a:r>
              <a:rPr lang="en-US" sz="4037">
                <a:solidFill>
                  <a:srgbClr val="FFFFFF"/>
                </a:solidFill>
                <a:latin typeface="Libre Franklin Light"/>
              </a:rPr>
              <a:t>-puis</a:t>
            </a:r>
          </a:p>
          <a:p>
            <a:pPr>
              <a:lnSpc>
                <a:spcPts val="5652"/>
              </a:lnSpc>
              <a:spcBef>
                <a:spcPct val="0"/>
              </a:spcBef>
            </a:pPr>
          </a:p>
        </p:txBody>
      </p:sp>
      <p:sp>
        <p:nvSpPr>
          <p:cNvPr name="TextBox 5" id="5"/>
          <p:cNvSpPr txBox="true"/>
          <p:nvPr/>
        </p:nvSpPr>
        <p:spPr>
          <a:xfrm rot="0">
            <a:off x="2219135" y="1167831"/>
            <a:ext cx="15650288" cy="698095"/>
          </a:xfrm>
          <a:prstGeom prst="rect">
            <a:avLst/>
          </a:prstGeom>
        </p:spPr>
        <p:txBody>
          <a:bodyPr anchor="t" rtlCol="false" tIns="0" lIns="0" bIns="0" rIns="0">
            <a:spAutoFit/>
          </a:bodyPr>
          <a:lstStyle/>
          <a:p>
            <a:pPr>
              <a:lnSpc>
                <a:spcPts val="5652"/>
              </a:lnSpc>
              <a:spcBef>
                <a:spcPct val="0"/>
              </a:spcBef>
            </a:pPr>
            <a:r>
              <a:rPr lang="en-US" sz="4037">
                <a:solidFill>
                  <a:srgbClr val="FFFFFF"/>
                </a:solidFill>
                <a:latin typeface="Libre Franklin Light"/>
              </a:rPr>
              <a:t>en js : </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grpSp>
        <p:nvGrpSpPr>
          <p:cNvPr name="Group 2" id="2"/>
          <p:cNvGrpSpPr/>
          <p:nvPr/>
        </p:nvGrpSpPr>
        <p:grpSpPr>
          <a:xfrm rot="0">
            <a:off x="6286860" y="4835182"/>
            <a:ext cx="20551047" cy="3075162"/>
            <a:chOff x="0" y="0"/>
            <a:chExt cx="27401396" cy="4100215"/>
          </a:xfrm>
        </p:grpSpPr>
        <p:sp>
          <p:nvSpPr>
            <p:cNvPr name="TextBox 3" id="3"/>
            <p:cNvSpPr txBox="true"/>
            <p:nvPr/>
          </p:nvSpPr>
          <p:spPr>
            <a:xfrm rot="0">
              <a:off x="0" y="0"/>
              <a:ext cx="27401396" cy="1398639"/>
            </a:xfrm>
            <a:prstGeom prst="rect">
              <a:avLst/>
            </a:prstGeom>
          </p:spPr>
          <p:txBody>
            <a:bodyPr anchor="t" rtlCol="false" tIns="0" lIns="0" bIns="0" rIns="0">
              <a:spAutoFit/>
            </a:bodyPr>
            <a:lstStyle/>
            <a:p>
              <a:pPr>
                <a:lnSpc>
                  <a:spcPts val="8403"/>
                </a:lnSpc>
              </a:pPr>
              <a:r>
                <a:rPr lang="en-US" sz="7002">
                  <a:solidFill>
                    <a:srgbClr val="FFFFFF"/>
                  </a:solidFill>
                  <a:latin typeface="Libre Franklin Bold"/>
                </a:rPr>
                <a:t>le panier </a:t>
              </a:r>
            </a:p>
          </p:txBody>
        </p:sp>
        <p:sp>
          <p:nvSpPr>
            <p:cNvPr name="TextBox 4" id="4"/>
            <p:cNvSpPr txBox="true"/>
            <p:nvPr/>
          </p:nvSpPr>
          <p:spPr>
            <a:xfrm rot="0">
              <a:off x="0" y="2794006"/>
              <a:ext cx="20144138" cy="1306209"/>
            </a:xfrm>
            <a:prstGeom prst="rect">
              <a:avLst/>
            </a:prstGeom>
          </p:spPr>
          <p:txBody>
            <a:bodyPr anchor="t" rtlCol="false" tIns="0" lIns="0" bIns="0" rIns="0">
              <a:spAutoFit/>
            </a:bodyPr>
            <a:lstStyle/>
            <a:p>
              <a:pPr>
                <a:lnSpc>
                  <a:spcPts val="8253"/>
                </a:lnSpc>
                <a:spcBef>
                  <a:spcPct val="0"/>
                </a:spcBef>
              </a:pPr>
            </a:p>
          </p:txBody>
        </p:sp>
      </p:grpSp>
    </p:spTree>
  </p:cSld>
  <p:clrMapOvr>
    <a:masterClrMapping/>
  </p:clrMapOvr>
</p:sld>
</file>

<file path=ppt/slides/slide48.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1404845"/>
            <a:ext cx="11589747" cy="3913977"/>
            <a:chOff x="0" y="0"/>
            <a:chExt cx="15452996" cy="5218636"/>
          </a:xfrm>
        </p:grpSpPr>
        <p:sp>
          <p:nvSpPr>
            <p:cNvPr name="TextBox 3" id="3"/>
            <p:cNvSpPr txBox="true"/>
            <p:nvPr/>
          </p:nvSpPr>
          <p:spPr>
            <a:xfrm rot="0">
              <a:off x="0" y="0"/>
              <a:ext cx="15452996" cy="3568944"/>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la catégorie visée </a:t>
              </a:r>
              <a:r>
                <a:rPr lang="en-US" sz="8799">
                  <a:solidFill>
                    <a:srgbClr val="FFFFFF"/>
                  </a:solidFill>
                  <a:latin typeface="Libre Franklin Bold"/>
                </a:rPr>
                <a:t>du site : </a:t>
              </a:r>
            </a:p>
          </p:txBody>
        </p:sp>
        <p:sp>
          <p:nvSpPr>
            <p:cNvPr name="TextBox 4" id="4"/>
            <p:cNvSpPr txBox="true"/>
            <p:nvPr/>
          </p:nvSpPr>
          <p:spPr>
            <a:xfrm rot="0">
              <a:off x="0" y="4414608"/>
              <a:ext cx="1136027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1 - Le sex :</a:t>
              </a:r>
            </a:p>
          </p:txBody>
        </p:sp>
      </p:grpSp>
      <p:sp>
        <p:nvSpPr>
          <p:cNvPr name="TextBox 5" id="5"/>
          <p:cNvSpPr txBox="true"/>
          <p:nvPr/>
        </p:nvSpPr>
        <p:spPr>
          <a:xfrm rot="0">
            <a:off x="2704160" y="5516196"/>
            <a:ext cx="12879680" cy="4173296"/>
          </a:xfrm>
          <a:prstGeom prst="rect">
            <a:avLst/>
          </a:prstGeom>
        </p:spPr>
        <p:txBody>
          <a:bodyPr anchor="t" rtlCol="false" tIns="0" lIns="0" bIns="0" rIns="0">
            <a:spAutoFit/>
          </a:bodyPr>
          <a:lstStyle/>
          <a:p>
            <a:pPr>
              <a:lnSpc>
                <a:spcPts val="4125"/>
              </a:lnSpc>
              <a:spcBef>
                <a:spcPct val="0"/>
              </a:spcBef>
            </a:pPr>
            <a:r>
              <a:rPr lang="en-US" sz="2946">
                <a:solidFill>
                  <a:srgbClr val="FFFFFF"/>
                </a:solidFill>
                <a:latin typeface="Libre Franklin Light Medium"/>
              </a:rPr>
              <a:t>Les hommes dépensent beaucoup moins que les femmes pour se vêtir. Selon les dernières statistiques publiées en août par l'Institut français de la mode (IFM), ces messieurs ont investi, en 2010, quelque 7,8 milliards d'euros en France. Ce montant représente 31,45 % d'un marché global évalué à 24,8 milliards d'euros. Il est largement dominé par les vêtements féminins (51,79 %) et relativement sous-investi par les enfants (16,7 %). Autrement dit, question chiffons, un homme et un enfant réunis ont du mal à rattraper une femme.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grpSp>
        <p:nvGrpSpPr>
          <p:cNvPr name="Group 2" id="2"/>
          <p:cNvGrpSpPr/>
          <p:nvPr/>
        </p:nvGrpSpPr>
        <p:grpSpPr>
          <a:xfrm rot="0">
            <a:off x="1028700" y="1998734"/>
            <a:ext cx="11589747" cy="3913977"/>
            <a:chOff x="0" y="0"/>
            <a:chExt cx="15452996" cy="5218636"/>
          </a:xfrm>
        </p:grpSpPr>
        <p:sp>
          <p:nvSpPr>
            <p:cNvPr name="TextBox 3" id="3"/>
            <p:cNvSpPr txBox="true"/>
            <p:nvPr/>
          </p:nvSpPr>
          <p:spPr>
            <a:xfrm rot="0">
              <a:off x="0" y="0"/>
              <a:ext cx="15452996" cy="3568944"/>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la catégorie visée </a:t>
              </a:r>
              <a:r>
                <a:rPr lang="en-US" sz="8799">
                  <a:solidFill>
                    <a:srgbClr val="FFFFFF"/>
                  </a:solidFill>
                  <a:latin typeface="Libre Franklin Bold"/>
                </a:rPr>
                <a:t>du site : </a:t>
              </a:r>
            </a:p>
          </p:txBody>
        </p:sp>
        <p:sp>
          <p:nvSpPr>
            <p:cNvPr name="TextBox 4" id="4"/>
            <p:cNvSpPr txBox="true"/>
            <p:nvPr/>
          </p:nvSpPr>
          <p:spPr>
            <a:xfrm rot="0">
              <a:off x="0" y="4414608"/>
              <a:ext cx="11360271" cy="804028"/>
            </a:xfrm>
            <a:prstGeom prst="rect">
              <a:avLst/>
            </a:prstGeom>
          </p:spPr>
          <p:txBody>
            <a:bodyPr anchor="t" rtlCol="false" tIns="0" lIns="0" bIns="0" rIns="0">
              <a:spAutoFit/>
            </a:bodyPr>
            <a:lstStyle/>
            <a:p>
              <a:pPr>
                <a:lnSpc>
                  <a:spcPts val="5039"/>
                </a:lnSpc>
                <a:spcBef>
                  <a:spcPct val="0"/>
                </a:spcBef>
              </a:pPr>
            </a:p>
          </p:txBody>
        </p:sp>
      </p:grpSp>
      <p:sp>
        <p:nvSpPr>
          <p:cNvPr name="TextBox 5" id="5"/>
          <p:cNvSpPr txBox="true"/>
          <p:nvPr/>
        </p:nvSpPr>
        <p:spPr>
          <a:xfrm rot="0">
            <a:off x="2126695" y="5846036"/>
            <a:ext cx="13711515" cy="1234127"/>
          </a:xfrm>
          <a:prstGeom prst="rect">
            <a:avLst/>
          </a:prstGeom>
        </p:spPr>
        <p:txBody>
          <a:bodyPr anchor="t" rtlCol="false" tIns="0" lIns="0" bIns="0" rIns="0">
            <a:spAutoFit/>
          </a:bodyPr>
          <a:lstStyle/>
          <a:p>
            <a:pPr>
              <a:lnSpc>
                <a:spcPts val="4952"/>
              </a:lnSpc>
            </a:pPr>
            <a:r>
              <a:rPr lang="en-US" sz="3537">
                <a:solidFill>
                  <a:srgbClr val="FFFFFF"/>
                </a:solidFill>
                <a:latin typeface="Libre Franklin Light"/>
              </a:rPr>
              <a:t>donc on a fait le choix de créer un site web de vente de vetements</a:t>
            </a:r>
          </a:p>
          <a:p>
            <a:pPr>
              <a:lnSpc>
                <a:spcPts val="4952"/>
              </a:lnSpc>
              <a:spcBef>
                <a:spcPct val="0"/>
              </a:spcBef>
            </a:pPr>
            <a:r>
              <a:rPr lang="en-US" sz="3537">
                <a:solidFill>
                  <a:srgbClr val="FFFFFF"/>
                </a:solidFill>
                <a:latin typeface="Libre Franklin Light"/>
              </a:rPr>
              <a:t> pour femme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76D2AD"/>
        </a:solidFill>
      </p:bgPr>
    </p:bg>
    <p:spTree>
      <p:nvGrpSpPr>
        <p:cNvPr id="1" name=""/>
        <p:cNvGrpSpPr/>
        <p:nvPr/>
      </p:nvGrpSpPr>
      <p:grpSpPr>
        <a:xfrm>
          <a:off x="0" y="0"/>
          <a:ext cx="0" cy="0"/>
          <a:chOff x="0" y="0"/>
          <a:chExt cx="0" cy="0"/>
        </a:xfrm>
      </p:grpSpPr>
      <p:grpSp>
        <p:nvGrpSpPr>
          <p:cNvPr name="Group 2" id="2"/>
          <p:cNvGrpSpPr/>
          <p:nvPr/>
        </p:nvGrpSpPr>
        <p:grpSpPr>
          <a:xfrm rot="0">
            <a:off x="1028700" y="1404845"/>
            <a:ext cx="11589747" cy="3913977"/>
            <a:chOff x="0" y="0"/>
            <a:chExt cx="15452996" cy="5218636"/>
          </a:xfrm>
        </p:grpSpPr>
        <p:sp>
          <p:nvSpPr>
            <p:cNvPr name="TextBox 3" id="3"/>
            <p:cNvSpPr txBox="true"/>
            <p:nvPr/>
          </p:nvSpPr>
          <p:spPr>
            <a:xfrm rot="0">
              <a:off x="0" y="0"/>
              <a:ext cx="15452996" cy="3568944"/>
            </a:xfrm>
            <a:prstGeom prst="rect">
              <a:avLst/>
            </a:prstGeom>
          </p:spPr>
          <p:txBody>
            <a:bodyPr anchor="t" rtlCol="false" tIns="0" lIns="0" bIns="0" rIns="0">
              <a:spAutoFit/>
            </a:bodyPr>
            <a:lstStyle/>
            <a:p>
              <a:pPr>
                <a:lnSpc>
                  <a:spcPts val="10559"/>
                </a:lnSpc>
              </a:pPr>
              <a:r>
                <a:rPr lang="en-US" sz="8799">
                  <a:solidFill>
                    <a:srgbClr val="FFFFFF"/>
                  </a:solidFill>
                  <a:latin typeface="Libre Franklin Bold"/>
                </a:rPr>
                <a:t>la catégorie visée </a:t>
              </a:r>
              <a:r>
                <a:rPr lang="en-US" sz="8799">
                  <a:solidFill>
                    <a:srgbClr val="FFFFFF"/>
                  </a:solidFill>
                  <a:latin typeface="Libre Franklin Bold"/>
                </a:rPr>
                <a:t>du site : </a:t>
              </a:r>
            </a:p>
          </p:txBody>
        </p:sp>
        <p:sp>
          <p:nvSpPr>
            <p:cNvPr name="TextBox 4" id="4"/>
            <p:cNvSpPr txBox="true"/>
            <p:nvPr/>
          </p:nvSpPr>
          <p:spPr>
            <a:xfrm rot="0">
              <a:off x="0" y="4414608"/>
              <a:ext cx="11360271" cy="804028"/>
            </a:xfrm>
            <a:prstGeom prst="rect">
              <a:avLst/>
            </a:prstGeom>
          </p:spPr>
          <p:txBody>
            <a:bodyPr anchor="t" rtlCol="false" tIns="0" lIns="0" bIns="0" rIns="0">
              <a:spAutoFit/>
            </a:bodyPr>
            <a:lstStyle/>
            <a:p>
              <a:pPr>
                <a:lnSpc>
                  <a:spcPts val="5039"/>
                </a:lnSpc>
                <a:spcBef>
                  <a:spcPct val="0"/>
                </a:spcBef>
              </a:pPr>
              <a:r>
                <a:rPr lang="en-US" sz="3599">
                  <a:solidFill>
                    <a:srgbClr val="FFFFFF"/>
                  </a:solidFill>
                  <a:latin typeface="Libre Franklin Light"/>
                </a:rPr>
                <a:t>2 - l'age  :</a:t>
              </a:r>
            </a:p>
          </p:txBody>
        </p:sp>
      </p:grpSp>
      <p:sp>
        <p:nvSpPr>
          <p:cNvPr name="TextBox 5" id="5"/>
          <p:cNvSpPr txBox="true"/>
          <p:nvPr/>
        </p:nvSpPr>
        <p:spPr>
          <a:xfrm rot="0">
            <a:off x="2508480" y="5792568"/>
            <a:ext cx="13711515" cy="1234127"/>
          </a:xfrm>
          <a:prstGeom prst="rect">
            <a:avLst/>
          </a:prstGeom>
        </p:spPr>
        <p:txBody>
          <a:bodyPr anchor="t" rtlCol="false" tIns="0" lIns="0" bIns="0" rIns="0">
            <a:spAutoFit/>
          </a:bodyPr>
          <a:lstStyle/>
          <a:p>
            <a:pPr>
              <a:lnSpc>
                <a:spcPts val="4952"/>
              </a:lnSpc>
              <a:spcBef>
                <a:spcPct val="0"/>
              </a:spcBef>
            </a:pPr>
            <a:r>
              <a:rPr lang="en-US" sz="3537">
                <a:solidFill>
                  <a:srgbClr val="FFFFFF"/>
                </a:solidFill>
                <a:latin typeface="Libre Franklin Light Semi-Bold"/>
              </a:rPr>
              <a:t>Part de la population ayant fait des achats en ligne en France en 2020, par groupe d'âge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6D2AD"/>
        </a:solidFill>
      </p:bgPr>
    </p:bg>
    <p:spTree>
      <p:nvGrpSpPr>
        <p:cNvPr id="1" name=""/>
        <p:cNvGrpSpPr/>
        <p:nvPr/>
      </p:nvGrpSpPr>
      <p:grpSpPr>
        <a:xfrm>
          <a:off x="0" y="0"/>
          <a:ext cx="0" cy="0"/>
          <a:chOff x="0" y="0"/>
          <a:chExt cx="0" cy="0"/>
        </a:xfrm>
      </p:grpSpPr>
      <p:grpSp>
        <p:nvGrpSpPr>
          <p:cNvPr name="Group 2" id="2"/>
          <p:cNvGrpSpPr/>
          <p:nvPr/>
        </p:nvGrpSpPr>
        <p:grpSpPr>
          <a:xfrm rot="0">
            <a:off x="12865721" y="1256129"/>
            <a:ext cx="5152771" cy="6583212"/>
            <a:chOff x="0" y="0"/>
            <a:chExt cx="6870362" cy="8777616"/>
          </a:xfrm>
        </p:grpSpPr>
        <p:sp>
          <p:nvSpPr>
            <p:cNvPr name="TextBox 3" id="3"/>
            <p:cNvSpPr txBox="true"/>
            <p:nvPr/>
          </p:nvSpPr>
          <p:spPr>
            <a:xfrm rot="0">
              <a:off x="0" y="-66675"/>
              <a:ext cx="6870362" cy="762410"/>
            </a:xfrm>
            <a:prstGeom prst="rect">
              <a:avLst/>
            </a:prstGeom>
          </p:spPr>
          <p:txBody>
            <a:bodyPr anchor="t" rtlCol="false" tIns="0" lIns="0" bIns="0" rIns="0">
              <a:spAutoFit/>
            </a:bodyPr>
            <a:lstStyle/>
            <a:p>
              <a:pPr>
                <a:lnSpc>
                  <a:spcPts val="4817"/>
                </a:lnSpc>
                <a:spcBef>
                  <a:spcPct val="0"/>
                </a:spcBef>
              </a:pPr>
            </a:p>
          </p:txBody>
        </p:sp>
        <p:sp>
          <p:nvSpPr>
            <p:cNvPr name="TextBox 4" id="4"/>
            <p:cNvSpPr txBox="true"/>
            <p:nvPr/>
          </p:nvSpPr>
          <p:spPr>
            <a:xfrm rot="0">
              <a:off x="0" y="4766090"/>
              <a:ext cx="6870362" cy="4011525"/>
            </a:xfrm>
            <a:prstGeom prst="rect">
              <a:avLst/>
            </a:prstGeom>
          </p:spPr>
          <p:txBody>
            <a:bodyPr anchor="t" rtlCol="false" tIns="0" lIns="0" bIns="0" rIns="0">
              <a:spAutoFit/>
            </a:bodyPr>
            <a:lstStyle/>
            <a:p>
              <a:pPr>
                <a:lnSpc>
                  <a:spcPts val="4817"/>
                </a:lnSpc>
                <a:spcBef>
                  <a:spcPct val="0"/>
                </a:spcBef>
              </a:pPr>
              <a:r>
                <a:rPr lang="en-US" sz="3441">
                  <a:solidFill>
                    <a:srgbClr val="FFFFFF"/>
                  </a:solidFill>
                  <a:latin typeface="Libre Franklin Light"/>
                </a:rPr>
                <a:t>en analysant le graphe on peut déduire que  le meilleur intervalle d'age qu'on doit viser c'est entre 25 ans et 39 ans</a:t>
              </a:r>
            </a:p>
          </p:txBody>
        </p:sp>
      </p:grpSp>
      <p:pic>
        <p:nvPicPr>
          <p:cNvPr name="Picture 5" id="5"/>
          <p:cNvPicPr>
            <a:picLocks noChangeAspect="true"/>
          </p:cNvPicPr>
          <p:nvPr/>
        </p:nvPicPr>
        <p:blipFill>
          <a:blip r:embed="rId2"/>
          <a:srcRect l="0" t="0" r="0" b="0"/>
          <a:stretch>
            <a:fillRect/>
          </a:stretch>
        </p:blipFill>
        <p:spPr>
          <a:xfrm flipH="false" flipV="false" rot="0">
            <a:off x="396832" y="1256129"/>
            <a:ext cx="12235576" cy="7900686"/>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bg>
      <p:bgPr>
        <a:solidFill>
          <a:srgbClr val="CB6CE6"/>
        </a:solidFill>
      </p:bgPr>
    </p:bg>
    <p:spTree>
      <p:nvGrpSpPr>
        <p:cNvPr id="1" name=""/>
        <p:cNvGrpSpPr/>
        <p:nvPr/>
      </p:nvGrpSpPr>
      <p:grpSpPr>
        <a:xfrm>
          <a:off x="0" y="0"/>
          <a:ext cx="0" cy="0"/>
          <a:chOff x="0" y="0"/>
          <a:chExt cx="0" cy="0"/>
        </a:xfrm>
      </p:grpSpPr>
      <p:sp>
        <p:nvSpPr>
          <p:cNvPr name="TextBox 2" id="2"/>
          <p:cNvSpPr txBox="true"/>
          <p:nvPr/>
        </p:nvSpPr>
        <p:spPr>
          <a:xfrm rot="0">
            <a:off x="995446" y="5753586"/>
            <a:ext cx="16263854" cy="1460969"/>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l'étude du marcher nous donne une image plus claire et définie la méthodologie du travail : le style, les énoncées ,les couleurs ,...etc</a:t>
            </a:r>
          </a:p>
        </p:txBody>
      </p:sp>
      <p:sp>
        <p:nvSpPr>
          <p:cNvPr name="TextBox 3" id="3"/>
          <p:cNvSpPr txBox="true"/>
          <p:nvPr/>
        </p:nvSpPr>
        <p:spPr>
          <a:xfrm rot="0">
            <a:off x="995446" y="3335218"/>
            <a:ext cx="16263854" cy="1460969"/>
          </a:xfrm>
          <a:prstGeom prst="rect">
            <a:avLst/>
          </a:prstGeom>
        </p:spPr>
        <p:txBody>
          <a:bodyPr anchor="t" rtlCol="false" tIns="0" lIns="0" bIns="0" rIns="0">
            <a:spAutoFit/>
          </a:bodyPr>
          <a:lstStyle/>
          <a:p>
            <a:pPr>
              <a:lnSpc>
                <a:spcPts val="5874"/>
              </a:lnSpc>
              <a:spcBef>
                <a:spcPct val="0"/>
              </a:spcBef>
            </a:pPr>
            <a:r>
              <a:rPr lang="en-US" sz="4195">
                <a:solidFill>
                  <a:srgbClr val="FFFFFF"/>
                </a:solidFill>
                <a:latin typeface="Libre Franklin Light"/>
              </a:rPr>
              <a:t>d'aprés ce qui précede notre catégorie visé est les femmes et les filles agée entre 18 et 39 ans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DAE-0Sew5Jk</dc:identifier>
  <dcterms:modified xsi:type="dcterms:W3CDTF">2011-08-01T06:04:30Z</dcterms:modified>
  <cp:revision>1</cp:revision>
  <dc:title>Projet : Site de vente en ligne</dc:title>
</cp:coreProperties>
</file>